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13"/>
  </p:notesMasterIdLst>
  <p:handoutMasterIdLst>
    <p:handoutMasterId r:id="rId114"/>
  </p:handoutMasterIdLst>
  <p:sldIdLst>
    <p:sldId id="256" r:id="rId6"/>
    <p:sldId id="417" r:id="rId7"/>
    <p:sldId id="418" r:id="rId8"/>
    <p:sldId id="419" r:id="rId9"/>
    <p:sldId id="257" r:id="rId10"/>
    <p:sldId id="420" r:id="rId11"/>
    <p:sldId id="421" r:id="rId12"/>
    <p:sldId id="422" r:id="rId13"/>
    <p:sldId id="258" r:id="rId14"/>
    <p:sldId id="259" r:id="rId15"/>
    <p:sldId id="423" r:id="rId16"/>
    <p:sldId id="424" r:id="rId17"/>
    <p:sldId id="260" r:id="rId18"/>
    <p:sldId id="261" r:id="rId19"/>
    <p:sldId id="262" r:id="rId20"/>
    <p:sldId id="263" r:id="rId21"/>
    <p:sldId id="264" r:id="rId22"/>
    <p:sldId id="265" r:id="rId23"/>
    <p:sldId id="471" r:id="rId24"/>
    <p:sldId id="266" r:id="rId25"/>
    <p:sldId id="425" r:id="rId26"/>
    <p:sldId id="267" r:id="rId27"/>
    <p:sldId id="268" r:id="rId28"/>
    <p:sldId id="269" r:id="rId29"/>
    <p:sldId id="270" r:id="rId30"/>
    <p:sldId id="426" r:id="rId31"/>
    <p:sldId id="271" r:id="rId32"/>
    <p:sldId id="272" r:id="rId33"/>
    <p:sldId id="427" r:id="rId34"/>
    <p:sldId id="273" r:id="rId35"/>
    <p:sldId id="274" r:id="rId36"/>
    <p:sldId id="275" r:id="rId37"/>
    <p:sldId id="276" r:id="rId38"/>
    <p:sldId id="415" r:id="rId39"/>
    <p:sldId id="428" r:id="rId40"/>
    <p:sldId id="429" r:id="rId41"/>
    <p:sldId id="277" r:id="rId42"/>
    <p:sldId id="278" r:id="rId43"/>
    <p:sldId id="430" r:id="rId44"/>
    <p:sldId id="431" r:id="rId45"/>
    <p:sldId id="279" r:id="rId46"/>
    <p:sldId id="432" r:id="rId47"/>
    <p:sldId id="433" r:id="rId48"/>
    <p:sldId id="280" r:id="rId49"/>
    <p:sldId id="281" r:id="rId50"/>
    <p:sldId id="282" r:id="rId51"/>
    <p:sldId id="283" r:id="rId52"/>
    <p:sldId id="434" r:id="rId53"/>
    <p:sldId id="284" r:id="rId54"/>
    <p:sldId id="285" r:id="rId55"/>
    <p:sldId id="435" r:id="rId56"/>
    <p:sldId id="436" r:id="rId57"/>
    <p:sldId id="286" r:id="rId58"/>
    <p:sldId id="437" r:id="rId59"/>
    <p:sldId id="438" r:id="rId60"/>
    <p:sldId id="439" r:id="rId61"/>
    <p:sldId id="287" r:id="rId62"/>
    <p:sldId id="440" r:id="rId63"/>
    <p:sldId id="441" r:id="rId64"/>
    <p:sldId id="442" r:id="rId65"/>
    <p:sldId id="443" r:id="rId66"/>
    <p:sldId id="288" r:id="rId67"/>
    <p:sldId id="444" r:id="rId68"/>
    <p:sldId id="445" r:id="rId69"/>
    <p:sldId id="446" r:id="rId70"/>
    <p:sldId id="289" r:id="rId71"/>
    <p:sldId id="447" r:id="rId72"/>
    <p:sldId id="448" r:id="rId73"/>
    <p:sldId id="290" r:id="rId74"/>
    <p:sldId id="449" r:id="rId75"/>
    <p:sldId id="450" r:id="rId76"/>
    <p:sldId id="291" r:id="rId77"/>
    <p:sldId id="451" r:id="rId78"/>
    <p:sldId id="452" r:id="rId79"/>
    <p:sldId id="292" r:id="rId80"/>
    <p:sldId id="453" r:id="rId81"/>
    <p:sldId id="293" r:id="rId82"/>
    <p:sldId id="454" r:id="rId83"/>
    <p:sldId id="455" r:id="rId84"/>
    <p:sldId id="456" r:id="rId85"/>
    <p:sldId id="294" r:id="rId86"/>
    <p:sldId id="295" r:id="rId87"/>
    <p:sldId id="457" r:id="rId88"/>
    <p:sldId id="296" r:id="rId89"/>
    <p:sldId id="458" r:id="rId90"/>
    <p:sldId id="459" r:id="rId91"/>
    <p:sldId id="297" r:id="rId92"/>
    <p:sldId id="460" r:id="rId93"/>
    <p:sldId id="298" r:id="rId94"/>
    <p:sldId id="461" r:id="rId95"/>
    <p:sldId id="462" r:id="rId96"/>
    <p:sldId id="463" r:id="rId97"/>
    <p:sldId id="474" r:id="rId98"/>
    <p:sldId id="299" r:id="rId99"/>
    <p:sldId id="464" r:id="rId100"/>
    <p:sldId id="465" r:id="rId101"/>
    <p:sldId id="472" r:id="rId102"/>
    <p:sldId id="473" r:id="rId103"/>
    <p:sldId id="300" r:id="rId104"/>
    <p:sldId id="466" r:id="rId105"/>
    <p:sldId id="467" r:id="rId106"/>
    <p:sldId id="468" r:id="rId107"/>
    <p:sldId id="470" r:id="rId108"/>
    <p:sldId id="301" r:id="rId109"/>
    <p:sldId id="416" r:id="rId110"/>
    <p:sldId id="302" r:id="rId111"/>
    <p:sldId id="303" r:id="rId112"/>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33C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45" autoAdjust="0"/>
    <p:restoredTop sz="94643"/>
  </p:normalViewPr>
  <p:slideViewPr>
    <p:cSldViewPr>
      <p:cViewPr varScale="1">
        <p:scale>
          <a:sx n="103" d="100"/>
          <a:sy n="103" d="100"/>
        </p:scale>
        <p:origin x="76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963744" y="0"/>
            <a:ext cx="3032337" cy="464185"/>
          </a:xfrm>
          <a:prstGeom prst="rect">
            <a:avLst/>
          </a:prstGeom>
        </p:spPr>
        <p:txBody>
          <a:bodyPr vert="horz" lIns="93031" tIns="46516" rIns="93031" bIns="46516" rtlCol="0"/>
          <a:lstStyle>
            <a:lvl1pPr algn="r">
              <a:defRPr sz="1200">
                <a:latin typeface="Arial" charset="0"/>
                <a:cs typeface="Arial" charset="0"/>
              </a:defRPr>
            </a:lvl1pPr>
          </a:lstStyle>
          <a:p>
            <a:pPr>
              <a:defRPr/>
            </a:pPr>
            <a:fld id="{12834FB6-EF77-4FA2-8A0C-1AD1B7596007}" type="datetimeFigureOut">
              <a:rPr lang="en-US"/>
              <a:pPr>
                <a:defRPr/>
              </a:pPr>
              <a:t>4/13/2016</a:t>
            </a:fld>
            <a:endParaRPr lang="en-US" dirty="0"/>
          </a:p>
        </p:txBody>
      </p:sp>
      <p:sp>
        <p:nvSpPr>
          <p:cNvPr id="4" name="Footer Placeholder 3"/>
          <p:cNvSpPr>
            <a:spLocks noGrp="1"/>
          </p:cNvSpPr>
          <p:nvPr>
            <p:ph type="ftr" sz="quarter" idx="2"/>
          </p:nvPr>
        </p:nvSpPr>
        <p:spPr>
          <a:xfrm>
            <a:off x="0" y="8817904"/>
            <a:ext cx="3032337" cy="464185"/>
          </a:xfrm>
          <a:prstGeom prst="rect">
            <a:avLst/>
          </a:prstGeom>
        </p:spPr>
        <p:txBody>
          <a:bodyPr vert="horz" lIns="93031" tIns="46516" rIns="93031" bIns="46516"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963744" y="8817904"/>
            <a:ext cx="3032337" cy="464185"/>
          </a:xfrm>
          <a:prstGeom prst="rect">
            <a:avLst/>
          </a:prstGeom>
        </p:spPr>
        <p:txBody>
          <a:bodyPr vert="horz" wrap="square" lIns="93031" tIns="46516" rIns="93031" bIns="46516" numCol="1" anchor="b" anchorCtr="0" compatLnSpc="1">
            <a:prstTxWarp prst="textNoShape">
              <a:avLst/>
            </a:prstTxWarp>
          </a:bodyPr>
          <a:lstStyle>
            <a:lvl1pPr algn="r">
              <a:defRPr sz="1200"/>
            </a:lvl1pPr>
          </a:lstStyle>
          <a:p>
            <a:fld id="{EBE9A73B-411E-46FC-B5E0-60056C1B6849}" type="slidenum">
              <a:rPr lang="en-US" altLang="en-US"/>
              <a:pPr/>
              <a:t>‹#›</a:t>
            </a:fld>
            <a:endParaRPr lang="en-US" altLang="en-US"/>
          </a:p>
        </p:txBody>
      </p:sp>
    </p:spTree>
    <p:extLst>
      <p:ext uri="{BB962C8B-B14F-4D97-AF65-F5344CB8AC3E}">
        <p14:creationId xmlns:p14="http://schemas.microsoft.com/office/powerpoint/2010/main" val="517606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963744" y="0"/>
            <a:ext cx="3032337" cy="464185"/>
          </a:xfrm>
          <a:prstGeom prst="rect">
            <a:avLst/>
          </a:prstGeom>
        </p:spPr>
        <p:txBody>
          <a:bodyPr vert="horz" lIns="93031" tIns="46516" rIns="93031" bIns="46516" rtlCol="0"/>
          <a:lstStyle>
            <a:lvl1pPr algn="r" fontAlgn="auto">
              <a:spcBef>
                <a:spcPts val="0"/>
              </a:spcBef>
              <a:spcAft>
                <a:spcPts val="0"/>
              </a:spcAft>
              <a:defRPr sz="1200">
                <a:latin typeface="+mn-lt"/>
                <a:cs typeface="+mn-cs"/>
              </a:defRPr>
            </a:lvl1pPr>
          </a:lstStyle>
          <a:p>
            <a:pPr>
              <a:defRPr/>
            </a:pPr>
            <a:fld id="{4103143B-3842-46AC-A122-6E18A745C2E7}" type="datetimeFigureOut">
              <a:rPr lang="en-US"/>
              <a:pPr>
                <a:defRPr/>
              </a:pPr>
              <a:t>4/13/2016</a:t>
            </a:fld>
            <a:endParaRPr lang="en-US" dirty="0"/>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3031" tIns="46516" rIns="93031" bIns="46516" rtlCol="0" anchor="ctr"/>
          <a:lstStyle/>
          <a:p>
            <a:pPr lvl="0"/>
            <a:endParaRPr lang="en-US" noProof="0" dirty="0" smtClean="0"/>
          </a:p>
        </p:txBody>
      </p:sp>
      <p:sp>
        <p:nvSpPr>
          <p:cNvPr id="5" name="Notes Placeholder 4"/>
          <p:cNvSpPr>
            <a:spLocks noGrp="1"/>
          </p:cNvSpPr>
          <p:nvPr>
            <p:ph type="body" sz="quarter" idx="3"/>
          </p:nvPr>
        </p:nvSpPr>
        <p:spPr>
          <a:xfrm>
            <a:off x="699770" y="4409758"/>
            <a:ext cx="5598160" cy="4177665"/>
          </a:xfrm>
          <a:prstGeom prst="rect">
            <a:avLst/>
          </a:prstGeom>
        </p:spPr>
        <p:txBody>
          <a:bodyPr vert="horz" lIns="93031" tIns="46516" rIns="93031" bIns="4651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17904"/>
            <a:ext cx="3032337" cy="464185"/>
          </a:xfrm>
          <a:prstGeom prst="rect">
            <a:avLst/>
          </a:prstGeom>
        </p:spPr>
        <p:txBody>
          <a:bodyPr vert="horz" lIns="93031" tIns="46516" rIns="93031" bIns="46516"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63744" y="8817904"/>
            <a:ext cx="3032337" cy="464185"/>
          </a:xfrm>
          <a:prstGeom prst="rect">
            <a:avLst/>
          </a:prstGeom>
        </p:spPr>
        <p:txBody>
          <a:bodyPr vert="horz" wrap="square" lIns="93031" tIns="46516" rIns="93031" bIns="46516" numCol="1" anchor="b" anchorCtr="0" compatLnSpc="1">
            <a:prstTxWarp prst="textNoShape">
              <a:avLst/>
            </a:prstTxWarp>
          </a:bodyPr>
          <a:lstStyle>
            <a:lvl1pPr algn="r">
              <a:defRPr sz="1200">
                <a:latin typeface="Calibri" panose="020F0502020204030204" pitchFamily="34" charset="0"/>
              </a:defRPr>
            </a:lvl1pPr>
          </a:lstStyle>
          <a:p>
            <a:fld id="{6E888482-034A-4E9F-AB90-57A82601DF7C}" type="slidenum">
              <a:rPr lang="en-US" altLang="en-US"/>
              <a:pPr/>
              <a:t>‹#›</a:t>
            </a:fld>
            <a:endParaRPr lang="en-US" altLang="en-US"/>
          </a:p>
        </p:txBody>
      </p:sp>
    </p:spTree>
    <p:extLst>
      <p:ext uri="{BB962C8B-B14F-4D97-AF65-F5344CB8AC3E}">
        <p14:creationId xmlns:p14="http://schemas.microsoft.com/office/powerpoint/2010/main" val="2815039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5877" indent="-290722" eaLnBrk="0" hangingPunct="0">
              <a:defRPr>
                <a:solidFill>
                  <a:schemeClr val="tx1"/>
                </a:solidFill>
                <a:latin typeface="Arial" panose="020B0604020202020204" pitchFamily="34" charset="0"/>
                <a:cs typeface="Arial" panose="020B0604020202020204" pitchFamily="34" charset="0"/>
              </a:defRPr>
            </a:lvl2pPr>
            <a:lvl3pPr marL="1162888" indent="-232578" eaLnBrk="0" hangingPunct="0">
              <a:defRPr>
                <a:solidFill>
                  <a:schemeClr val="tx1"/>
                </a:solidFill>
                <a:latin typeface="Arial" panose="020B0604020202020204" pitchFamily="34" charset="0"/>
                <a:cs typeface="Arial" panose="020B0604020202020204" pitchFamily="34" charset="0"/>
              </a:defRPr>
            </a:lvl3pPr>
            <a:lvl4pPr marL="1628043" indent="-232578" eaLnBrk="0" hangingPunct="0">
              <a:defRPr>
                <a:solidFill>
                  <a:schemeClr val="tx1"/>
                </a:solidFill>
                <a:latin typeface="Arial" panose="020B0604020202020204" pitchFamily="34" charset="0"/>
                <a:cs typeface="Arial" panose="020B0604020202020204" pitchFamily="34" charset="0"/>
              </a:defRPr>
            </a:lvl4pPr>
            <a:lvl5pPr marL="2093199" indent="-232578" eaLnBrk="0" hangingPunct="0">
              <a:defRPr>
                <a:solidFill>
                  <a:schemeClr val="tx1"/>
                </a:solidFill>
                <a:latin typeface="Arial" panose="020B0604020202020204" pitchFamily="34" charset="0"/>
                <a:cs typeface="Arial" panose="020B0604020202020204" pitchFamily="34" charset="0"/>
              </a:defRPr>
            </a:lvl5pPr>
            <a:lvl6pPr marL="2558354" indent="-23257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3509" indent="-23257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8665" indent="-23257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53820" indent="-23257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CF2FFD-B2A8-4F89-9F1A-FF873DCBA089}" type="slidenum">
              <a:rPr lang="en-US" altLang="en-US">
                <a:latin typeface="Calibri" panose="020F0502020204030204" pitchFamily="34" charset="0"/>
              </a:rPr>
              <a:pPr eaLnBrk="1" hangingPunct="1"/>
              <a:t>28</a:t>
            </a:fld>
            <a:endParaRPr lang="en-US" altLang="en-US">
              <a:latin typeface="Calibri" panose="020F0502020204030204" pitchFamily="34" charset="0"/>
            </a:endParaRPr>
          </a:p>
        </p:txBody>
      </p:sp>
    </p:spTree>
    <p:extLst>
      <p:ext uri="{BB962C8B-B14F-4D97-AF65-F5344CB8AC3E}">
        <p14:creationId xmlns:p14="http://schemas.microsoft.com/office/powerpoint/2010/main" val="413789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FE7AE153-0DFD-40A1-81A8-EBEE9613ABE8}" type="datetime1">
              <a:rPr lang="en-US"/>
              <a:pPr>
                <a:defRPr/>
              </a:pPr>
              <a:t>4/13/2016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724E1C1F-D59A-4589-AFE4-DEA3E2FDA830}"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 Copyright 1992-2014 by Pearson Education, Inc. All Rights Reserved.</a:t>
            </a:r>
          </a:p>
        </p:txBody>
      </p:sp>
    </p:spTree>
    <p:extLst>
      <p:ext uri="{BB962C8B-B14F-4D97-AF65-F5344CB8AC3E}">
        <p14:creationId xmlns:p14="http://schemas.microsoft.com/office/powerpoint/2010/main" val="568736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A583B8A-9F21-4DC4-AAC6-14FFEF257233}"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2FEDF32-0716-49A0-891B-DE658CE35F18}" type="slidenum">
              <a:rPr lang="en-US" altLang="en-US"/>
              <a:pPr/>
              <a:t>‹#›</a:t>
            </a:fld>
            <a:endParaRPr lang="en-US" altLang="en-US"/>
          </a:p>
        </p:txBody>
      </p:sp>
    </p:spTree>
    <p:extLst>
      <p:ext uri="{BB962C8B-B14F-4D97-AF65-F5344CB8AC3E}">
        <p14:creationId xmlns:p14="http://schemas.microsoft.com/office/powerpoint/2010/main" val="196402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E59F148-0761-4F1F-B2EA-1FDDFDBFA6BE}"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7BB83CC7-4A3E-4B9E-8C32-AA5EEAE29D27}" type="slidenum">
              <a:rPr lang="en-US" altLang="en-US"/>
              <a:pPr/>
              <a:t>‹#›</a:t>
            </a:fld>
            <a:endParaRPr lang="en-US" altLang="en-US"/>
          </a:p>
        </p:txBody>
      </p:sp>
    </p:spTree>
    <p:extLst>
      <p:ext uri="{BB962C8B-B14F-4D97-AF65-F5344CB8AC3E}">
        <p14:creationId xmlns:p14="http://schemas.microsoft.com/office/powerpoint/2010/main" val="2097628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8B8FC8F-84DB-4D5F-ADAF-DD171DD04CCB}"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165A4D4-7B6C-455B-9017-F75DD26F14DF}" type="slidenum">
              <a:rPr lang="en-US" altLang="en-US"/>
              <a:pPr/>
              <a:t>‹#›</a:t>
            </a:fld>
            <a:endParaRPr lang="en-US" altLang="en-US"/>
          </a:p>
        </p:txBody>
      </p:sp>
    </p:spTree>
    <p:extLst>
      <p:ext uri="{BB962C8B-B14F-4D97-AF65-F5344CB8AC3E}">
        <p14:creationId xmlns:p14="http://schemas.microsoft.com/office/powerpoint/2010/main" val="31201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1pPr>
              <a:spcBef>
                <a:spcPts val="400"/>
              </a:spcBef>
              <a:spcAft>
                <a:spcPts val="400"/>
              </a:spcAft>
              <a:defRPr>
                <a:latin typeface="Calibri" panose="020F0502020204030204" pitchFamily="34" charset="0"/>
              </a:defRPr>
            </a:lvl1pPr>
            <a:lvl2pPr>
              <a:spcBef>
                <a:spcPts val="400"/>
              </a:spcBef>
              <a:spcAft>
                <a:spcPts val="400"/>
              </a:spcAft>
              <a:buFont typeface="Wingdings" pitchFamily="2" charset="2"/>
              <a:buChar char="§"/>
              <a:defRPr>
                <a:latin typeface="Calibri" panose="020F0502020204030204" pitchFamily="34" charset="0"/>
              </a:defRPr>
            </a:lvl2pPr>
            <a:lvl3pPr>
              <a:spcBef>
                <a:spcPts val="400"/>
              </a:spcBef>
              <a:spcAft>
                <a:spcPts val="400"/>
              </a:spcAft>
              <a:defRPr>
                <a:latin typeface="Calibri" panose="020F0502020204030204" pitchFamily="34" charset="0"/>
              </a:defRPr>
            </a:lvl3pPr>
            <a:lvl4pPr>
              <a:spcBef>
                <a:spcPts val="400"/>
              </a:spcBef>
              <a:spcAft>
                <a:spcPts val="400"/>
              </a:spcAft>
              <a:defRPr>
                <a:latin typeface="Calibri" panose="020F0502020204030204" pitchFamily="34" charset="0"/>
              </a:defRPr>
            </a:lvl4pPr>
            <a:lvl5pPr>
              <a:spcBef>
                <a:spcPts val="400"/>
              </a:spcBef>
              <a:spcAft>
                <a:spcPts val="400"/>
              </a:spcAft>
              <a:defRPr>
                <a:latin typeface="Calibri" panose="020F0502020204030204" pitchFamily="34" charset="0"/>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normAutofit/>
          </a:bodyPr>
          <a:lstStyle>
            <a:lvl1pPr>
              <a:defRPr sz="2400">
                <a:effectLst/>
                <a:latin typeface="Calibri" panose="020F0502020204030204" pitchFamily="34" charset="0"/>
              </a:defRPr>
            </a:lvl1pPr>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3A714A3D-5DAD-4025-8DD8-50CEF45E4A47}" type="datetime1">
              <a:rPr lang="en-US"/>
              <a:pPr>
                <a:defRPr/>
              </a:pPr>
              <a:t>4/13/2016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 Copyright 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6AD4CED8-737B-44FF-A238-49830CDFF2AB}" type="slidenum">
              <a:rPr lang="en-US" altLang="en-US"/>
              <a:pPr/>
              <a:t>‹#›</a:t>
            </a:fld>
            <a:endParaRPr lang="en-US" altLang="en-US"/>
          </a:p>
        </p:txBody>
      </p:sp>
    </p:spTree>
    <p:extLst>
      <p:ext uri="{BB962C8B-B14F-4D97-AF65-F5344CB8AC3E}">
        <p14:creationId xmlns:p14="http://schemas.microsoft.com/office/powerpoint/2010/main" val="93716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6B8340E0-FE8F-439B-8458-6C1687710C9A}" type="datetime1">
              <a:rPr lang="en-US"/>
              <a:pPr>
                <a:defRPr/>
              </a:pPr>
              <a:t>4/13/2016</a:t>
            </a:fld>
            <a:endParaRPr lang="en-US" dirty="0"/>
          </a:p>
        </p:txBody>
      </p:sp>
      <p:sp>
        <p:nvSpPr>
          <p:cNvPr id="7" name="Footer Placeholder 4"/>
          <p:cNvSpPr>
            <a:spLocks noGrp="1"/>
          </p:cNvSpPr>
          <p:nvPr>
            <p:ph type="ftr" sz="quarter" idx="11"/>
          </p:nvPr>
        </p:nvSpPr>
        <p:spPr/>
        <p:txBody>
          <a:bodyPr/>
          <a:lstStyle>
            <a:lvl1pPr>
              <a:defRPr dirty="0" smtClean="0"/>
            </a:lvl1pPr>
            <a:extLst/>
          </a:lstStyle>
          <a:p>
            <a:pPr>
              <a:defRPr/>
            </a:pPr>
            <a:r>
              <a:rPr lang="en-US"/>
              <a:t>© Copyright 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06D56EF9-7806-4601-BF75-D64AF91BA3BA}" type="slidenum">
              <a:rPr lang="en-US" altLang="en-US"/>
              <a:pPr/>
              <a:t>‹#›</a:t>
            </a:fld>
            <a:endParaRPr lang="en-US" altLang="en-US"/>
          </a:p>
        </p:txBody>
      </p:sp>
    </p:spTree>
    <p:extLst>
      <p:ext uri="{BB962C8B-B14F-4D97-AF65-F5344CB8AC3E}">
        <p14:creationId xmlns:p14="http://schemas.microsoft.com/office/powerpoint/2010/main" val="35563034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8B4A1DDA-4B15-476F-8787-BDFBA076CD0C}" type="datetime1">
              <a:rPr lang="en-US"/>
              <a:pPr>
                <a:defRPr/>
              </a:pPr>
              <a:t>4/13/2016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 Copyright 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2D7AD56F-DB40-44DB-80B1-5AD0D112EDCF}" type="slidenum">
              <a:rPr lang="en-US" altLang="en-US"/>
              <a:pPr/>
              <a:t>‹#›</a:t>
            </a:fld>
            <a:endParaRPr lang="en-US" altLang="en-US"/>
          </a:p>
        </p:txBody>
      </p:sp>
    </p:spTree>
    <p:extLst>
      <p:ext uri="{BB962C8B-B14F-4D97-AF65-F5344CB8AC3E}">
        <p14:creationId xmlns:p14="http://schemas.microsoft.com/office/powerpoint/2010/main" val="295739525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64181305-C4C3-4F78-9033-9F15EFE2134B}" type="datetime1">
              <a:rPr lang="en-US"/>
              <a:pPr>
                <a:defRPr/>
              </a:pPr>
              <a:t>4/13/2016</a:t>
            </a:fld>
            <a:endParaRPr lang="en-US" dirty="0"/>
          </a:p>
        </p:txBody>
      </p:sp>
      <p:sp>
        <p:nvSpPr>
          <p:cNvPr id="8" name="Footer Placeholder 7"/>
          <p:cNvSpPr>
            <a:spLocks noGrp="1"/>
          </p:cNvSpPr>
          <p:nvPr>
            <p:ph type="ftr" sz="quarter" idx="11"/>
          </p:nvPr>
        </p:nvSpPr>
        <p:spPr/>
        <p:txBody>
          <a:bodyPr/>
          <a:lstStyle>
            <a:lvl1pPr>
              <a:defRPr dirty="0" smtClean="0"/>
            </a:lvl1pPr>
            <a:extLst/>
          </a:lstStyle>
          <a:p>
            <a:pPr>
              <a:defRPr/>
            </a:pPr>
            <a:r>
              <a:rPr lang="en-US"/>
              <a:t>© Copyright 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4C189B4B-473E-491F-9B72-D26607D125F6}" type="slidenum">
              <a:rPr lang="en-US" altLang="en-US"/>
              <a:pPr/>
              <a:t>‹#›</a:t>
            </a:fld>
            <a:endParaRPr lang="en-US" altLang="en-US"/>
          </a:p>
        </p:txBody>
      </p:sp>
    </p:spTree>
    <p:extLst>
      <p:ext uri="{BB962C8B-B14F-4D97-AF65-F5344CB8AC3E}">
        <p14:creationId xmlns:p14="http://schemas.microsoft.com/office/powerpoint/2010/main" val="41141663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275B1B57-B106-42C3-941F-5E71D9E3B30F}" type="datetime1">
              <a:rPr lang="en-US"/>
              <a:pPr>
                <a:defRPr/>
              </a:pPr>
              <a:t>4/13/2016</a:t>
            </a:fld>
            <a:endParaRPr lang="en-US" dirty="0"/>
          </a:p>
        </p:txBody>
      </p:sp>
      <p:sp>
        <p:nvSpPr>
          <p:cNvPr id="4" name="Footer Placeholder 3"/>
          <p:cNvSpPr>
            <a:spLocks noGrp="1"/>
          </p:cNvSpPr>
          <p:nvPr>
            <p:ph type="ftr" sz="quarter" idx="11"/>
          </p:nvPr>
        </p:nvSpPr>
        <p:spPr/>
        <p:txBody>
          <a:bodyPr/>
          <a:lstStyle>
            <a:lvl1pPr>
              <a:defRPr dirty="0" smtClean="0"/>
            </a:lvl1pPr>
            <a:extLst/>
          </a:lstStyle>
          <a:p>
            <a:pPr>
              <a:defRPr/>
            </a:pPr>
            <a:r>
              <a:rPr lang="en-US"/>
              <a:t>© Copyright 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0D2B14B2-9318-4A17-B253-6B137AAF30BC}" type="slidenum">
              <a:rPr lang="en-US" altLang="en-US"/>
              <a:pPr/>
              <a:t>‹#›</a:t>
            </a:fld>
            <a:endParaRPr lang="en-US" altLang="en-US"/>
          </a:p>
        </p:txBody>
      </p:sp>
    </p:spTree>
    <p:extLst>
      <p:ext uri="{BB962C8B-B14F-4D97-AF65-F5344CB8AC3E}">
        <p14:creationId xmlns:p14="http://schemas.microsoft.com/office/powerpoint/2010/main" val="124359833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72B547C6-C568-4E45-B401-C39FAC755802}" type="datetime1">
              <a:rPr lang="en-US"/>
              <a:pPr>
                <a:defRPr/>
              </a:pPr>
              <a:t>4/13/2016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E655760A-AAA5-4D9E-9177-DBB812A4F0F5}" type="slidenum">
              <a:rPr lang="en-US" altLang="en-US"/>
              <a:pPr/>
              <a:t>‹#›</a:t>
            </a:fld>
            <a:endParaRPr lang="en-US" altLang="en-US"/>
          </a:p>
        </p:txBody>
      </p:sp>
    </p:spTree>
    <p:extLst>
      <p:ext uri="{BB962C8B-B14F-4D97-AF65-F5344CB8AC3E}">
        <p14:creationId xmlns:p14="http://schemas.microsoft.com/office/powerpoint/2010/main" val="97326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3A16A7ED-416B-404B-B436-6E50D9337572}" type="datetime1">
              <a:rPr lang="en-US"/>
              <a:pPr>
                <a:defRPr/>
              </a:pPr>
              <a:t>4/13/2016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 Copyright 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BBF160CA-7229-48A8-A969-801EDB10D04A}" type="slidenum">
              <a:rPr lang="en-US" altLang="en-US"/>
              <a:pPr/>
              <a:t>‹#›</a:t>
            </a:fld>
            <a:endParaRPr lang="en-US" altLang="en-US"/>
          </a:p>
        </p:txBody>
      </p:sp>
    </p:spTree>
    <p:extLst>
      <p:ext uri="{BB962C8B-B14F-4D97-AF65-F5344CB8AC3E}">
        <p14:creationId xmlns:p14="http://schemas.microsoft.com/office/powerpoint/2010/main" val="142720668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577BB853-C047-48FE-8E4D-418E8584B956}" type="datetime1">
              <a:rPr lang="en-US"/>
              <a:pPr>
                <a:defRPr/>
              </a:pPr>
              <a:t>4/13/2016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 Copyright 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AED0F08C-13EF-49AB-8EE3-63B8FDEAD8E2}" type="slidenum">
              <a:rPr lang="en-US" altLang="en-US"/>
              <a:pPr/>
              <a:t>‹#›</a:t>
            </a:fld>
            <a:endParaRPr lang="en-US" altLang="en-US"/>
          </a:p>
        </p:txBody>
      </p:sp>
    </p:spTree>
    <p:extLst>
      <p:ext uri="{BB962C8B-B14F-4D97-AF65-F5344CB8AC3E}">
        <p14:creationId xmlns:p14="http://schemas.microsoft.com/office/powerpoint/2010/main" val="3995857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331EEE48-4FA3-4C0F-986B-FE1309661F71}" type="datetime1">
              <a:rPr lang="en-US"/>
              <a:pPr>
                <a:defRPr/>
              </a:pPr>
              <a:t>4/13/2016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 Copyright 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2435FDB9-2512-4501-AC70-FF1879A6DB91}"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2400" b="1" kern="1200">
          <a:solidFill>
            <a:schemeClr val="tx2"/>
          </a:solidFill>
          <a:effectLst/>
          <a:latin typeface="Calibri" panose="020F0502020204030204" pitchFamily="34" charset="0"/>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ts val="400"/>
        </a:spcAft>
        <a:buClr>
          <a:schemeClr val="accent1"/>
        </a:buClr>
        <a:buSzPct val="68000"/>
        <a:buFont typeface="Wingdings 3" panose="05040102010807070707" pitchFamily="18" charset="2"/>
        <a:buChar char=""/>
        <a:defRPr sz="2700" kern="1200">
          <a:solidFill>
            <a:schemeClr val="tx1"/>
          </a:solidFill>
          <a:latin typeface="Calibri" panose="020F0502020204030204" pitchFamily="34" charset="0"/>
          <a:ea typeface="+mn-ea"/>
          <a:cs typeface="+mn-cs"/>
        </a:defRPr>
      </a:lvl1pPr>
      <a:lvl2pPr marL="620713" indent="-228600" algn="l" rtl="0" eaLnBrk="0" fontAlgn="base" hangingPunct="0">
        <a:spcBef>
          <a:spcPts val="400"/>
        </a:spcBef>
        <a:spcAft>
          <a:spcPts val="400"/>
        </a:spcAft>
        <a:buClr>
          <a:schemeClr val="accent1"/>
        </a:buClr>
        <a:buFont typeface="Verdana" panose="020B0604030504040204" pitchFamily="34" charset="0"/>
        <a:buChar char="◦"/>
        <a:defRPr sz="2300" kern="1200">
          <a:solidFill>
            <a:schemeClr val="tx1"/>
          </a:solidFill>
          <a:latin typeface="Calibri" panose="020F0502020204030204" pitchFamily="34" charset="0"/>
          <a:ea typeface="+mn-ea"/>
          <a:cs typeface="+mn-cs"/>
        </a:defRPr>
      </a:lvl2pPr>
      <a:lvl3pPr marL="858838" indent="-228600" algn="l" rtl="0" eaLnBrk="0" fontAlgn="base" hangingPunct="0">
        <a:spcBef>
          <a:spcPts val="400"/>
        </a:spcBef>
        <a:spcAft>
          <a:spcPts val="400"/>
        </a:spcAft>
        <a:buClr>
          <a:schemeClr val="accent2"/>
        </a:buClr>
        <a:buSzPct val="100000"/>
        <a:buFont typeface="Wingdings 2" panose="05020102010507070707" pitchFamily="18" charset="2"/>
        <a:buChar char=""/>
        <a:defRPr sz="2100" kern="1200">
          <a:solidFill>
            <a:schemeClr val="tx1"/>
          </a:solidFill>
          <a:latin typeface="Calibri" panose="020F0502020204030204" pitchFamily="34" charset="0"/>
          <a:ea typeface="+mn-ea"/>
          <a:cs typeface="+mn-cs"/>
        </a:defRPr>
      </a:lvl3pPr>
      <a:lvl4pPr marL="1143000" indent="-228600" algn="l" rtl="0" eaLnBrk="0" fontAlgn="base" hangingPunct="0">
        <a:spcBef>
          <a:spcPts val="400"/>
        </a:spcBef>
        <a:spcAft>
          <a:spcPts val="400"/>
        </a:spcAft>
        <a:buClr>
          <a:schemeClr val="accent2"/>
        </a:buClr>
        <a:defRPr sz="1900" kern="1200">
          <a:solidFill>
            <a:schemeClr val="tx1"/>
          </a:solidFill>
          <a:latin typeface="Calibri" panose="020F0502020204030204" pitchFamily="34" charset="0"/>
          <a:ea typeface="+mn-ea"/>
          <a:cs typeface="+mn-cs"/>
        </a:defRPr>
      </a:lvl4pPr>
      <a:lvl5pPr marL="1143000" indent="-228600" algn="l" rtl="0" eaLnBrk="0" fontAlgn="base" hangingPunct="0">
        <a:spcBef>
          <a:spcPts val="400"/>
        </a:spcBef>
        <a:spcAft>
          <a:spcPts val="400"/>
        </a:spcAft>
        <a:buClr>
          <a:schemeClr val="accent2"/>
        </a:buClr>
        <a:defRPr sz="1900" kern="1200">
          <a:solidFill>
            <a:schemeClr val="tx1"/>
          </a:solidFill>
          <a:latin typeface="Calibri" panose="020F0502020204030204"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solidFill>
                  <a:srgbClr val="3380E6"/>
                </a:solidFill>
                <a:latin typeface="Goudy Sans Medium"/>
              </a:rPr>
              <a:t>Chapter 13</a:t>
            </a:r>
            <a:br>
              <a:rPr lang="en-US" dirty="0" smtClean="0">
                <a:solidFill>
                  <a:srgbClr val="3380E6"/>
                </a:solidFill>
                <a:latin typeface="Goudy Sans Medium"/>
              </a:rPr>
            </a:br>
            <a:r>
              <a:rPr lang="en-US" dirty="0" smtClean="0">
                <a:solidFill>
                  <a:srgbClr val="3380E6"/>
                </a:solidFill>
                <a:latin typeface="Goudy Sans Medium"/>
              </a:rPr>
              <a:t>Stream Input/Output</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C++ How to Program, 9/e</a:t>
            </a:r>
          </a:p>
        </p:txBody>
      </p:sp>
      <p:sp>
        <p:nvSpPr>
          <p:cNvPr id="5" name="Footer Placeholder 4"/>
          <p:cNvSpPr>
            <a:spLocks noGrp="1"/>
          </p:cNvSpPr>
          <p:nvPr>
            <p:ph type="ftr" sz="quarter" idx="12"/>
          </p:nvPr>
        </p:nvSpPr>
        <p:spPr/>
        <p:txBody>
          <a:bodyPr/>
          <a:lstStyle/>
          <a:p>
            <a:pPr>
              <a:defRPr/>
            </a:pPr>
            <a:r>
              <a:rPr lang="en-US"/>
              <a:t>© Copyright 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13.2  </a:t>
            </a:r>
            <a:r>
              <a:rPr lang="en-US" smtClean="0">
                <a:solidFill>
                  <a:srgbClr val="0033CC"/>
                </a:solidFill>
              </a:rPr>
              <a:t>Streams</a:t>
            </a:r>
            <a:r>
              <a:rPr lang="en-US" smtClean="0"/>
              <a:t> (cont.)</a:t>
            </a:r>
            <a:endParaRPr lang="en-US" dirty="0" smtClean="0"/>
          </a:p>
        </p:txBody>
      </p:sp>
      <p:sp>
        <p:nvSpPr>
          <p:cNvPr id="19459" name="Text Placeholder 2"/>
          <p:cNvSpPr>
            <a:spLocks noGrp="1"/>
          </p:cNvSpPr>
          <p:nvPr>
            <p:ph type="body" idx="1"/>
          </p:nvPr>
        </p:nvSpPr>
        <p:spPr/>
        <p:txBody>
          <a:bodyPr>
            <a:normAutofit fontScale="85000" lnSpcReduction="20000"/>
          </a:bodyPr>
          <a:lstStyle/>
          <a:p>
            <a:r>
              <a:rPr lang="en-US" altLang="en-US" dirty="0" smtClean="0"/>
              <a:t>C++ provides both </a:t>
            </a:r>
            <a:r>
              <a:rPr lang="en-US" altLang="en-US" dirty="0" smtClean="0">
                <a:solidFill>
                  <a:srgbClr val="C00000"/>
                </a:solidFill>
              </a:rPr>
              <a:t>“low-level” </a:t>
            </a:r>
            <a:r>
              <a:rPr lang="en-US" altLang="en-US" dirty="0" smtClean="0"/>
              <a:t>and</a:t>
            </a:r>
            <a:r>
              <a:rPr lang="en-US" altLang="en-US" dirty="0" smtClean="0">
                <a:solidFill>
                  <a:srgbClr val="C00000"/>
                </a:solidFill>
              </a:rPr>
              <a:t> “high-level</a:t>
            </a:r>
            <a:r>
              <a:rPr lang="en-US" altLang="en-US" dirty="0" smtClean="0"/>
              <a:t>” I/O capabilities.</a:t>
            </a:r>
          </a:p>
          <a:p>
            <a:r>
              <a:rPr lang="en-US" altLang="en-US" dirty="0" smtClean="0">
                <a:solidFill>
                  <a:srgbClr val="C00000"/>
                </a:solidFill>
              </a:rPr>
              <a:t>Low-level I/O </a:t>
            </a:r>
            <a:r>
              <a:rPr lang="en-US" altLang="en-US" dirty="0" smtClean="0">
                <a:solidFill>
                  <a:srgbClr val="0033CC"/>
                </a:solidFill>
              </a:rPr>
              <a:t>capabilities (i.e., </a:t>
            </a:r>
            <a:r>
              <a:rPr lang="en-US" altLang="en-US" dirty="0" smtClean="0">
                <a:solidFill>
                  <a:srgbClr val="C00000"/>
                </a:solidFill>
              </a:rPr>
              <a:t>unformatted I/O</a:t>
            </a:r>
            <a:r>
              <a:rPr lang="en-US" altLang="en-US" dirty="0" smtClean="0">
                <a:solidFill>
                  <a:srgbClr val="0033CC"/>
                </a:solidFill>
              </a:rPr>
              <a:t>) </a:t>
            </a:r>
            <a:r>
              <a:rPr lang="en-US" altLang="en-US" dirty="0" smtClean="0"/>
              <a:t>specify that </a:t>
            </a:r>
            <a:r>
              <a:rPr lang="en-US" altLang="en-US" u="sng" dirty="0" smtClean="0"/>
              <a:t>some number of bytes</a:t>
            </a:r>
            <a:r>
              <a:rPr lang="en-US" altLang="en-US" dirty="0" smtClean="0"/>
              <a:t> should be transferred device-to-memory or memory-to-device.</a:t>
            </a:r>
          </a:p>
          <a:p>
            <a:pPr>
              <a:lnSpc>
                <a:spcPct val="120000"/>
              </a:lnSpc>
            </a:pPr>
            <a:r>
              <a:rPr lang="en-US" altLang="en-US" dirty="0" smtClean="0"/>
              <a:t>In such transfers, </a:t>
            </a:r>
            <a:r>
              <a:rPr lang="en-US" altLang="en-US" dirty="0" smtClean="0">
                <a:solidFill>
                  <a:srgbClr val="C00000"/>
                </a:solidFill>
              </a:rPr>
              <a:t>the individual </a:t>
            </a:r>
            <a:r>
              <a:rPr lang="en-US" altLang="en-US" dirty="0" smtClean="0">
                <a:solidFill>
                  <a:srgbClr val="0033CC"/>
                </a:solidFill>
              </a:rPr>
              <a:t>byte</a:t>
            </a:r>
            <a:r>
              <a:rPr lang="en-US" altLang="en-US" dirty="0" smtClean="0">
                <a:solidFill>
                  <a:srgbClr val="C00000"/>
                </a:solidFill>
              </a:rPr>
              <a:t> is the item of interest.</a:t>
            </a:r>
          </a:p>
          <a:p>
            <a:r>
              <a:rPr lang="en-US" altLang="en-US" dirty="0" smtClean="0"/>
              <a:t>Such low-level capabilities provide </a:t>
            </a:r>
            <a:r>
              <a:rPr lang="en-US" altLang="en-US" u="sng" dirty="0" smtClean="0"/>
              <a:t>high-speed, high-volume </a:t>
            </a:r>
            <a:r>
              <a:rPr lang="en-US" altLang="en-US" dirty="0" smtClean="0"/>
              <a:t>transfers but are </a:t>
            </a:r>
            <a:r>
              <a:rPr lang="en-US" altLang="en-US" u="sng" dirty="0" smtClean="0"/>
              <a:t>not particularly convenient</a:t>
            </a:r>
            <a:r>
              <a:rPr lang="en-US" altLang="en-US" dirty="0" smtClean="0"/>
              <a:t>.</a:t>
            </a:r>
          </a:p>
          <a:p>
            <a:r>
              <a:rPr lang="en-US" altLang="en-US" dirty="0" smtClean="0"/>
              <a:t>Programmers generally prefer a </a:t>
            </a:r>
            <a:r>
              <a:rPr lang="en-US" altLang="en-US" dirty="0" smtClean="0">
                <a:solidFill>
                  <a:srgbClr val="0033CC"/>
                </a:solidFill>
              </a:rPr>
              <a:t>higher-level view of I/O </a:t>
            </a:r>
            <a:r>
              <a:rPr lang="en-US" altLang="en-US" dirty="0" smtClean="0"/>
              <a:t>(i.e., </a:t>
            </a:r>
            <a:r>
              <a:rPr lang="en-US" altLang="en-US" dirty="0" smtClean="0">
                <a:solidFill>
                  <a:srgbClr val="0033CC"/>
                </a:solidFill>
              </a:rPr>
              <a:t>formatted I/O</a:t>
            </a:r>
            <a:r>
              <a:rPr lang="en-US" altLang="en-US" dirty="0" smtClean="0"/>
              <a:t>), in which </a:t>
            </a:r>
            <a:r>
              <a:rPr lang="en-US" altLang="en-US" u="sng" dirty="0" smtClean="0"/>
              <a:t>bytes are grouped into meaningful units</a:t>
            </a:r>
            <a:r>
              <a:rPr lang="en-US" altLang="en-US" dirty="0" smtClean="0"/>
              <a:t>, such as </a:t>
            </a:r>
            <a:r>
              <a:rPr lang="en-US" altLang="en-US" dirty="0">
                <a:solidFill>
                  <a:srgbClr val="0432FF"/>
                </a:solidFill>
              </a:rPr>
              <a:t>integers</a:t>
            </a:r>
            <a:r>
              <a:rPr lang="en-US" altLang="en-US" dirty="0" smtClean="0"/>
              <a:t>, </a:t>
            </a:r>
            <a:r>
              <a:rPr lang="en-US" altLang="en-US" dirty="0">
                <a:solidFill>
                  <a:srgbClr val="0432FF"/>
                </a:solidFill>
              </a:rPr>
              <a:t>floating-point numbers</a:t>
            </a:r>
            <a:r>
              <a:rPr lang="en-US" altLang="en-US" dirty="0" smtClean="0"/>
              <a:t>, </a:t>
            </a:r>
            <a:r>
              <a:rPr lang="en-US" altLang="en-US" dirty="0">
                <a:solidFill>
                  <a:srgbClr val="0432FF"/>
                </a:solidFill>
              </a:rPr>
              <a:t>characters</a:t>
            </a:r>
            <a:r>
              <a:rPr lang="en-US" altLang="en-US" dirty="0" smtClean="0"/>
              <a:t>, </a:t>
            </a:r>
            <a:r>
              <a:rPr lang="en-US" altLang="en-US" dirty="0">
                <a:solidFill>
                  <a:srgbClr val="0432FF"/>
                </a:solidFill>
              </a:rPr>
              <a:t>strings</a:t>
            </a:r>
            <a:r>
              <a:rPr lang="en-US" altLang="en-US" dirty="0" smtClean="0"/>
              <a:t> and </a:t>
            </a:r>
            <a:r>
              <a:rPr lang="en-US" altLang="en-US" dirty="0">
                <a:solidFill>
                  <a:srgbClr val="0432FF"/>
                </a:solidFill>
              </a:rPr>
              <a:t>user-defined types</a:t>
            </a:r>
            <a:r>
              <a:rPr lang="en-US" altLang="en-US" dirty="0" smtClean="0"/>
              <a:t>.</a:t>
            </a:r>
          </a:p>
          <a:p>
            <a:r>
              <a:rPr lang="en-US" altLang="en-US" dirty="0" smtClean="0"/>
              <a:t>These type-oriented capabilities are satisfactory for most I/O other than high-volume file processing.</a:t>
            </a:r>
          </a:p>
        </p:txBody>
      </p:sp>
      <p:sp>
        <p:nvSpPr>
          <p:cNvPr id="1946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pphtp9_13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pphtp9_13_Page_5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pphtp9_13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13.8  Stream Error States (cont.)</a:t>
            </a:r>
            <a:endParaRPr lang="en-US" dirty="0" smtClean="0"/>
          </a:p>
        </p:txBody>
      </p:sp>
      <p:sp>
        <p:nvSpPr>
          <p:cNvPr id="110595" name="Text Placeholder 2"/>
          <p:cNvSpPr>
            <a:spLocks noGrp="1"/>
          </p:cNvSpPr>
          <p:nvPr>
            <p:ph type="body" idx="1"/>
          </p:nvPr>
        </p:nvSpPr>
        <p:spPr/>
        <p:txBody>
          <a:bodyPr>
            <a:normAutofit/>
          </a:bodyPr>
          <a:lstStyle/>
          <a:p>
            <a:pPr>
              <a:lnSpc>
                <a:spcPct val="120000"/>
              </a:lnSpc>
            </a:pPr>
            <a:r>
              <a:rPr lang="en-US" altLang="en-US" smtClean="0"/>
              <a:t>The </a:t>
            </a:r>
            <a:r>
              <a:rPr lang="en-US" altLang="en-US" smtClean="0">
                <a:solidFill>
                  <a:srgbClr val="0033CC"/>
                </a:solidFill>
              </a:rPr>
              <a:t>eofbit</a:t>
            </a:r>
            <a:r>
              <a:rPr lang="en-US" altLang="en-US" smtClean="0"/>
              <a:t> is set for an input stream </a:t>
            </a:r>
            <a:r>
              <a:rPr lang="en-US" altLang="en-US" u="sng" smtClean="0"/>
              <a:t>after end-of-file is encountered</a:t>
            </a:r>
            <a:r>
              <a:rPr lang="en-US" altLang="en-US" smtClean="0"/>
              <a:t>.</a:t>
            </a:r>
          </a:p>
          <a:p>
            <a:pPr lvl="1">
              <a:lnSpc>
                <a:spcPct val="120000"/>
              </a:lnSpc>
            </a:pPr>
            <a:r>
              <a:rPr lang="en-US" altLang="en-US" smtClean="0">
                <a:solidFill>
                  <a:srgbClr val="C00000"/>
                </a:solidFill>
              </a:rPr>
              <a:t>For </a:t>
            </a:r>
            <a:r>
              <a:rPr lang="en-US" altLang="en-US" u="sng" smtClean="0">
                <a:solidFill>
                  <a:srgbClr val="C00000"/>
                </a:solidFill>
              </a:rPr>
              <a:t>interactive input</a:t>
            </a:r>
            <a:r>
              <a:rPr lang="en-US" altLang="en-US" smtClean="0">
                <a:solidFill>
                  <a:srgbClr val="C00000"/>
                </a:solidFill>
              </a:rPr>
              <a:t>  </a:t>
            </a:r>
          </a:p>
          <a:p>
            <a:pPr lvl="2">
              <a:lnSpc>
                <a:spcPct val="120000"/>
              </a:lnSpc>
            </a:pPr>
            <a:r>
              <a:rPr lang="en-US" altLang="en-US" smtClean="0"/>
              <a:t>EOF (ctrl-z/ctrl-d) causes both the eofbit and the failbit to be set.</a:t>
            </a:r>
            <a:br>
              <a:rPr lang="en-US" altLang="en-US" smtClean="0"/>
            </a:br>
            <a:endParaRPr lang="en-US" altLang="en-US" sz="600" smtClean="0"/>
          </a:p>
          <a:p>
            <a:pPr lvl="1">
              <a:lnSpc>
                <a:spcPct val="120000"/>
              </a:lnSpc>
            </a:pPr>
            <a:r>
              <a:rPr lang="en-US" altLang="en-US" smtClean="0">
                <a:solidFill>
                  <a:srgbClr val="C00000"/>
                </a:solidFill>
              </a:rPr>
              <a:t>For </a:t>
            </a:r>
            <a:r>
              <a:rPr lang="en-US" altLang="en-US" u="sng" smtClean="0">
                <a:solidFill>
                  <a:srgbClr val="C00000"/>
                </a:solidFill>
              </a:rPr>
              <a:t>file input</a:t>
            </a:r>
            <a:r>
              <a:rPr lang="en-US" altLang="en-US" smtClean="0"/>
              <a:t>  </a:t>
            </a:r>
          </a:p>
          <a:p>
            <a:pPr lvl="2">
              <a:lnSpc>
                <a:spcPct val="120000"/>
              </a:lnSpc>
            </a:pPr>
            <a:r>
              <a:rPr lang="en-US" altLang="en-US" smtClean="0"/>
              <a:t>EOF condition causes only the eofbit to be set.</a:t>
            </a:r>
          </a:p>
        </p:txBody>
      </p:sp>
      <p:sp>
        <p:nvSpPr>
          <p:cNvPr id="1105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extLst>
      <p:ext uri="{BB962C8B-B14F-4D97-AF65-F5344CB8AC3E}">
        <p14:creationId xmlns:p14="http://schemas.microsoft.com/office/powerpoint/2010/main" val="2305757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13.8  Stream Error States (cont.)</a:t>
            </a:r>
            <a:endParaRPr lang="en-US" dirty="0" smtClean="0"/>
          </a:p>
        </p:txBody>
      </p:sp>
      <p:sp>
        <p:nvSpPr>
          <p:cNvPr id="110595" name="Text Placeholder 2"/>
          <p:cNvSpPr>
            <a:spLocks noGrp="1"/>
          </p:cNvSpPr>
          <p:nvPr>
            <p:ph type="body" idx="1"/>
          </p:nvPr>
        </p:nvSpPr>
        <p:spPr/>
        <p:txBody>
          <a:bodyPr>
            <a:normAutofit fontScale="92500"/>
          </a:bodyPr>
          <a:lstStyle/>
          <a:p>
            <a:pPr>
              <a:lnSpc>
                <a:spcPct val="120000"/>
              </a:lnSpc>
            </a:pPr>
            <a:r>
              <a:rPr lang="en-US" altLang="en-US" smtClean="0"/>
              <a:t>The </a:t>
            </a:r>
            <a:r>
              <a:rPr lang="en-US" altLang="en-US" smtClean="0">
                <a:solidFill>
                  <a:srgbClr val="0033CC"/>
                </a:solidFill>
              </a:rPr>
              <a:t>failbit</a:t>
            </a:r>
            <a:r>
              <a:rPr lang="en-US" altLang="en-US" smtClean="0"/>
              <a:t> is set for a stream when a format error occurs on the stream and no characters are input (e.g., when you attempt to read a number and the user enters a string).</a:t>
            </a:r>
          </a:p>
          <a:p>
            <a:pPr lvl="1">
              <a:lnSpc>
                <a:spcPct val="120000"/>
              </a:lnSpc>
            </a:pPr>
            <a:r>
              <a:rPr lang="en-US" altLang="en-US" smtClean="0"/>
              <a:t>When such an error occurs, the characters are not lost.</a:t>
            </a:r>
          </a:p>
          <a:p>
            <a:pPr>
              <a:lnSpc>
                <a:spcPct val="120000"/>
              </a:lnSpc>
            </a:pPr>
            <a:r>
              <a:rPr lang="en-US" altLang="en-US" smtClean="0"/>
              <a:t>The </a:t>
            </a:r>
            <a:r>
              <a:rPr lang="en-US" altLang="en-US" smtClean="0">
                <a:solidFill>
                  <a:srgbClr val="0033CC"/>
                </a:solidFill>
              </a:rPr>
              <a:t>fail</a:t>
            </a:r>
            <a:r>
              <a:rPr lang="en-US" altLang="en-US" smtClean="0"/>
              <a:t> member function reports whether a stream operation has failed.</a:t>
            </a:r>
          </a:p>
          <a:p>
            <a:pPr>
              <a:lnSpc>
                <a:spcPct val="120000"/>
              </a:lnSpc>
            </a:pPr>
            <a:r>
              <a:rPr lang="en-US" altLang="en-US" smtClean="0"/>
              <a:t>Usually, recovering from such errors is possible.</a:t>
            </a:r>
            <a:endParaRPr lang="en-US" altLang="en-US"/>
          </a:p>
          <a:p>
            <a:pPr lvl="1">
              <a:lnSpc>
                <a:spcPct val="120000"/>
              </a:lnSpc>
            </a:pPr>
            <a:r>
              <a:rPr lang="en-US" altLang="en-US" smtClean="0"/>
              <a:t>Use the clear() and ignore() functions to reset the stream state.</a:t>
            </a:r>
          </a:p>
        </p:txBody>
      </p:sp>
      <p:sp>
        <p:nvSpPr>
          <p:cNvPr id="1105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13.8  Stream Error States (cont.)</a:t>
            </a:r>
            <a:endParaRPr lang="en-US" dirty="0" smtClean="0"/>
          </a:p>
        </p:txBody>
      </p:sp>
      <p:sp>
        <p:nvSpPr>
          <p:cNvPr id="111619" name="Text Placeholder 2"/>
          <p:cNvSpPr>
            <a:spLocks noGrp="1"/>
          </p:cNvSpPr>
          <p:nvPr>
            <p:ph type="body" idx="1"/>
          </p:nvPr>
        </p:nvSpPr>
        <p:spPr/>
        <p:txBody>
          <a:bodyPr>
            <a:normAutofit fontScale="70000" lnSpcReduction="20000"/>
          </a:bodyPr>
          <a:lstStyle/>
          <a:p>
            <a:r>
              <a:rPr lang="en-US" altLang="en-US" smtClean="0"/>
              <a:t>The </a:t>
            </a:r>
            <a:r>
              <a:rPr lang="en-US" altLang="en-US" smtClean="0">
                <a:solidFill>
                  <a:srgbClr val="0033CC"/>
                </a:solidFill>
              </a:rPr>
              <a:t>badbit</a:t>
            </a:r>
            <a:r>
              <a:rPr lang="en-US" altLang="en-US" smtClean="0"/>
              <a:t> is set for a stream when an error occurs that results in the loss of data.</a:t>
            </a:r>
          </a:p>
          <a:p>
            <a:pPr>
              <a:lnSpc>
                <a:spcPct val="120000"/>
              </a:lnSpc>
            </a:pPr>
            <a:r>
              <a:rPr lang="en-US" altLang="en-US" smtClean="0"/>
              <a:t>The bad member function reports whether a stream operation failed.</a:t>
            </a:r>
          </a:p>
          <a:p>
            <a:pPr lvl="1"/>
            <a:r>
              <a:rPr lang="en-US" altLang="en-US" smtClean="0"/>
              <a:t>Generally, such serious failures are nonrecoverable.</a:t>
            </a:r>
          </a:p>
          <a:p>
            <a:r>
              <a:rPr lang="en-US" altLang="en-US" smtClean="0">
                <a:solidFill>
                  <a:srgbClr val="008000"/>
                </a:solidFill>
              </a:rPr>
              <a:t>The goodbit is set for a stream if none of the bits eofbit, failbit or badbit is set for the stream.</a:t>
            </a:r>
          </a:p>
          <a:p>
            <a:r>
              <a:rPr lang="en-US" altLang="en-US" smtClean="0"/>
              <a:t>The good member function returns true if the bad, fail and eof functions would all return false.</a:t>
            </a:r>
          </a:p>
          <a:p>
            <a:r>
              <a:rPr lang="en-US" altLang="en-US" smtClean="0"/>
              <a:t>I/O operations should be performed only on “good” streams.</a:t>
            </a:r>
          </a:p>
          <a:p>
            <a:r>
              <a:rPr lang="en-US" altLang="en-US" smtClean="0"/>
              <a:t>The rdstate member function returns the stream’s error state.</a:t>
            </a:r>
          </a:p>
          <a:p>
            <a:r>
              <a:rPr lang="en-US" altLang="en-US" smtClean="0">
                <a:solidFill>
                  <a:srgbClr val="008000"/>
                </a:solidFill>
              </a:rPr>
              <a:t>The preferred means of testing the state of a stream is to use member functions eof, bad, fail and good—using these functions does not require you to be familiar with particular status bits.</a:t>
            </a:r>
          </a:p>
          <a:p>
            <a:r>
              <a:rPr lang="en-US" altLang="en-US" smtClean="0"/>
              <a:t>The clear member function is used to restore a stream’s state to “good,” so that I/O may proceed on that stream.</a:t>
            </a:r>
          </a:p>
        </p:txBody>
      </p:sp>
      <p:sp>
        <p:nvSpPr>
          <p:cNvPr id="1105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13.8  Stream Error States (cont.)</a:t>
            </a:r>
            <a:endParaRPr lang="en-US" dirty="0" smtClean="0"/>
          </a:p>
        </p:txBody>
      </p:sp>
      <p:sp>
        <p:nvSpPr>
          <p:cNvPr id="112643" name="Text Placeholder 2"/>
          <p:cNvSpPr>
            <a:spLocks noGrp="1"/>
          </p:cNvSpPr>
          <p:nvPr>
            <p:ph type="body" idx="1"/>
          </p:nvPr>
        </p:nvSpPr>
        <p:spPr/>
        <p:txBody>
          <a:bodyPr/>
          <a:lstStyle/>
          <a:p>
            <a:r>
              <a:rPr lang="en-US" altLang="en-US" smtClean="0"/>
              <a:t>The program of Fig. 13.22 demonstrates member functions rdstate, eof, fail, bad, good and clear.</a:t>
            </a:r>
          </a:p>
          <a:p>
            <a:r>
              <a:rPr lang="en-US" altLang="en-US" smtClean="0"/>
              <a:t>The </a:t>
            </a:r>
            <a:r>
              <a:rPr lang="en-US" altLang="en-US" smtClean="0">
                <a:solidFill>
                  <a:srgbClr val="C00000"/>
                </a:solidFill>
              </a:rPr>
              <a:t>operator! </a:t>
            </a:r>
            <a:r>
              <a:rPr lang="en-US" altLang="en-US" smtClean="0"/>
              <a:t>member function of basic_ios returns true if the badbit is set, the failbit is set or both are set.</a:t>
            </a:r>
          </a:p>
          <a:p>
            <a:r>
              <a:rPr lang="en-US" altLang="en-US" smtClean="0"/>
              <a:t>The </a:t>
            </a:r>
            <a:r>
              <a:rPr lang="en-US" altLang="en-US" smtClean="0">
                <a:solidFill>
                  <a:srgbClr val="C00000"/>
                </a:solidFill>
              </a:rPr>
              <a:t>operator void * </a:t>
            </a:r>
            <a:r>
              <a:rPr lang="en-US" altLang="en-US" smtClean="0"/>
              <a:t>member function returns false (0) if the badbit is set, the failbit is set or both are set.</a:t>
            </a:r>
          </a:p>
          <a:p>
            <a:r>
              <a:rPr lang="en-US" altLang="en-US" smtClean="0"/>
              <a:t>These functions are useful in file processing when a true/false condition is being tested under the control of a selection statement or repetition statement. </a:t>
            </a:r>
          </a:p>
        </p:txBody>
      </p:sp>
      <p:sp>
        <p:nvSpPr>
          <p:cNvPr id="11162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13.9  Tying an Output Stream to an Input Stream</a:t>
            </a:r>
            <a:endParaRPr lang="en-US" sz="2800" dirty="0" smtClean="0"/>
          </a:p>
        </p:txBody>
      </p:sp>
      <p:sp>
        <p:nvSpPr>
          <p:cNvPr id="113667" name="Text Placeholder 2"/>
          <p:cNvSpPr>
            <a:spLocks noGrp="1"/>
          </p:cNvSpPr>
          <p:nvPr>
            <p:ph type="body" idx="1"/>
          </p:nvPr>
        </p:nvSpPr>
        <p:spPr/>
        <p:txBody>
          <a:bodyPr>
            <a:normAutofit fontScale="70000" lnSpcReduction="20000"/>
          </a:bodyPr>
          <a:lstStyle/>
          <a:p>
            <a:r>
              <a:rPr lang="en-US" altLang="en-US" smtClean="0"/>
              <a:t>Interactive applications generally involve an istream for input and an ostream for output.</a:t>
            </a:r>
          </a:p>
          <a:p>
            <a:pPr>
              <a:lnSpc>
                <a:spcPct val="120000"/>
              </a:lnSpc>
            </a:pPr>
            <a:r>
              <a:rPr lang="en-US" altLang="en-US" smtClean="0"/>
              <a:t>When a prompting message appears on the screen, the user responds by entering the appropriate data.</a:t>
            </a:r>
          </a:p>
          <a:p>
            <a:r>
              <a:rPr lang="en-US" altLang="en-US" smtClean="0"/>
              <a:t>Obviously, the prompt needs to appear before the input operation proceeds.</a:t>
            </a:r>
          </a:p>
          <a:p>
            <a:r>
              <a:rPr lang="en-US" altLang="en-US" smtClean="0"/>
              <a:t>With output buffering, outputs appear only when the buffer fills, when outputs are flushed explicitly by the program or automatically at the end of the program.</a:t>
            </a:r>
          </a:p>
          <a:p>
            <a:r>
              <a:rPr lang="en-US" altLang="en-US" smtClean="0"/>
              <a:t>C++ provides a member function tie to synchronize (i.e., “tie together”) the operation of an istream and an ostream to ensure that outputs appear before their subsequent inputs.</a:t>
            </a:r>
          </a:p>
          <a:p>
            <a:r>
              <a:rPr lang="en-US" altLang="en-US" smtClean="0"/>
              <a:t>The call</a:t>
            </a:r>
          </a:p>
          <a:p>
            <a:pPr lvl="2"/>
            <a:r>
              <a:rPr lang="en-US" altLang="en-US" sz="2600" smtClean="0">
                <a:solidFill>
                  <a:srgbClr val="0033CC"/>
                </a:solidFill>
                <a:latin typeface="Consolas" panose="020B0609020204030204" pitchFamily="49" charset="0"/>
                <a:cs typeface="Consolas" panose="020B0609020204030204" pitchFamily="49" charset="0"/>
              </a:rPr>
              <a:t>cin.tie( &amp;cout );</a:t>
            </a:r>
          </a:p>
          <a:p>
            <a:r>
              <a:rPr lang="en-US" altLang="en-US" smtClean="0"/>
              <a:t>ties cout (an ostream) to cin (an istream).</a:t>
            </a:r>
          </a:p>
          <a:p>
            <a:pPr marL="365125" lvl="2" indent="-255588">
              <a:buClr>
                <a:schemeClr val="accent1"/>
              </a:buClr>
              <a:buSzPct val="68000"/>
              <a:buFont typeface="Wingdings 3" panose="05040102010807070707" pitchFamily="18" charset="2"/>
              <a:buChar char=""/>
            </a:pPr>
            <a:r>
              <a:rPr lang="en-US" altLang="en-US" sz="2600">
                <a:solidFill>
                  <a:srgbClr val="008000"/>
                </a:solidFill>
                <a:cs typeface="Consolas" panose="020B0609020204030204" pitchFamily="49" charset="0"/>
              </a:rPr>
              <a:t>Removes need to use flush() or endl to flush the buffer</a:t>
            </a:r>
          </a:p>
          <a:p>
            <a:endParaRPr lang="en-US" altLang="en-US" smtClean="0"/>
          </a:p>
          <a:p>
            <a:pPr lvl="2"/>
            <a:endParaRPr lang="en-US" altLang="en-US" smtClean="0"/>
          </a:p>
        </p:txBody>
      </p:sp>
      <p:sp>
        <p:nvSpPr>
          <p:cNvPr id="11264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pphtp9_13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cpphtp9_13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
        <p:nvSpPr>
          <p:cNvPr id="2" name="TextBox 1"/>
          <p:cNvSpPr txBox="1"/>
          <p:nvPr/>
        </p:nvSpPr>
        <p:spPr>
          <a:xfrm>
            <a:off x="1524000" y="2133600"/>
            <a:ext cx="6781800" cy="3139321"/>
          </a:xfrm>
          <a:prstGeom prst="rect">
            <a:avLst/>
          </a:prstGeom>
          <a:noFill/>
        </p:spPr>
        <p:txBody>
          <a:bodyPr wrap="square" rtlCol="0">
            <a:spAutoFit/>
          </a:bodyPr>
          <a:lstStyle/>
          <a:p>
            <a:r>
              <a:rPr lang="en-US" dirty="0" smtClean="0"/>
              <a:t>The size in bytes of fundamental data types depends on the underlying platform.</a:t>
            </a:r>
          </a:p>
          <a:p>
            <a:endParaRPr lang="en-US" dirty="0"/>
          </a:p>
          <a:p>
            <a:r>
              <a:rPr lang="en-US" dirty="0" smtClean="0">
                <a:latin typeface="Consolas" charset="0"/>
                <a:ea typeface="Consolas" charset="0"/>
                <a:cs typeface="Consolas" charset="0"/>
              </a:rPr>
              <a:t>long long </a:t>
            </a:r>
            <a:r>
              <a:rPr lang="en-US" dirty="0" err="1" smtClean="0">
                <a:latin typeface="Consolas" charset="0"/>
                <a:ea typeface="Consolas" charset="0"/>
                <a:cs typeface="Consolas" charset="0"/>
              </a:rPr>
              <a:t>int</a:t>
            </a:r>
            <a:r>
              <a:rPr lang="en-US" dirty="0" smtClean="0">
                <a:latin typeface="Consolas" charset="0"/>
                <a:ea typeface="Consolas" charset="0"/>
                <a:cs typeface="Consolas" charset="0"/>
              </a:rPr>
              <a:t> </a:t>
            </a:r>
            <a:r>
              <a:rPr lang="en-US" dirty="0" smtClean="0">
                <a:solidFill>
                  <a:srgbClr val="C00000"/>
                </a:solidFill>
                <a:latin typeface="Consolas" charset="0"/>
                <a:ea typeface="Consolas" charset="0"/>
                <a:cs typeface="Consolas" charset="0"/>
              </a:rPr>
              <a:t>&gt;=</a:t>
            </a:r>
            <a:r>
              <a:rPr lang="en-US" dirty="0" smtClean="0">
                <a:latin typeface="Consolas" charset="0"/>
                <a:ea typeface="Consolas" charset="0"/>
                <a:cs typeface="Consolas" charset="0"/>
              </a:rPr>
              <a:t> long </a:t>
            </a:r>
            <a:r>
              <a:rPr lang="en-US" dirty="0" err="1" smtClean="0">
                <a:latin typeface="Consolas" charset="0"/>
                <a:ea typeface="Consolas" charset="0"/>
                <a:cs typeface="Consolas" charset="0"/>
              </a:rPr>
              <a:t>int</a:t>
            </a:r>
            <a:r>
              <a:rPr lang="en-US" dirty="0" smtClean="0">
                <a:latin typeface="Consolas" charset="0"/>
                <a:ea typeface="Consolas" charset="0"/>
                <a:cs typeface="Consolas" charset="0"/>
              </a:rPr>
              <a:t> </a:t>
            </a:r>
            <a:r>
              <a:rPr lang="en-US" dirty="0">
                <a:solidFill>
                  <a:srgbClr val="C00000"/>
                </a:solidFill>
                <a:latin typeface="Consolas" charset="0"/>
                <a:ea typeface="Consolas" charset="0"/>
                <a:cs typeface="Consolas" charset="0"/>
              </a:rPr>
              <a:t>&gt;=</a:t>
            </a:r>
            <a:r>
              <a:rPr lang="en-US" dirty="0" smtClean="0">
                <a:latin typeface="Consolas" charset="0"/>
                <a:ea typeface="Consolas" charset="0"/>
                <a:cs typeface="Consolas" charset="0"/>
              </a:rPr>
              <a:t> </a:t>
            </a:r>
            <a:r>
              <a:rPr lang="en-US" dirty="0" err="1" smtClean="0">
                <a:latin typeface="Consolas" charset="0"/>
                <a:ea typeface="Consolas" charset="0"/>
                <a:cs typeface="Consolas" charset="0"/>
              </a:rPr>
              <a:t>int</a:t>
            </a:r>
            <a:r>
              <a:rPr lang="en-US" dirty="0" smtClean="0">
                <a:latin typeface="Consolas" charset="0"/>
                <a:ea typeface="Consolas" charset="0"/>
                <a:cs typeface="Consolas" charset="0"/>
              </a:rPr>
              <a:t> </a:t>
            </a:r>
            <a:r>
              <a:rPr lang="en-US" dirty="0">
                <a:solidFill>
                  <a:srgbClr val="C00000"/>
                </a:solidFill>
                <a:latin typeface="Consolas" charset="0"/>
                <a:ea typeface="Consolas" charset="0"/>
                <a:cs typeface="Consolas" charset="0"/>
              </a:rPr>
              <a:t>&gt;=</a:t>
            </a:r>
            <a:r>
              <a:rPr lang="en-US" dirty="0" smtClean="0">
                <a:latin typeface="Consolas" charset="0"/>
                <a:ea typeface="Consolas" charset="0"/>
                <a:cs typeface="Consolas" charset="0"/>
              </a:rPr>
              <a:t> short </a:t>
            </a:r>
            <a:r>
              <a:rPr lang="en-US" dirty="0" err="1" smtClean="0">
                <a:latin typeface="Consolas" charset="0"/>
                <a:ea typeface="Consolas" charset="0"/>
                <a:cs typeface="Consolas" charset="0"/>
              </a:rPr>
              <a:t>int</a:t>
            </a:r>
            <a:endParaRPr lang="en-US" dirty="0" smtClean="0">
              <a:latin typeface="Consolas" charset="0"/>
              <a:ea typeface="Consolas" charset="0"/>
              <a:cs typeface="Consolas" charset="0"/>
            </a:endParaRPr>
          </a:p>
          <a:p>
            <a:endParaRPr lang="en-US" dirty="0">
              <a:latin typeface="Consolas" charset="0"/>
              <a:ea typeface="Consolas" charset="0"/>
              <a:cs typeface="Consolas" charset="0"/>
            </a:endParaRPr>
          </a:p>
          <a:p>
            <a:r>
              <a:rPr lang="en-US" dirty="0">
                <a:latin typeface="Consolas" charset="0"/>
                <a:ea typeface="Consolas" charset="0"/>
                <a:cs typeface="Consolas" charset="0"/>
              </a:rPr>
              <a:t>l</a:t>
            </a:r>
            <a:r>
              <a:rPr lang="en-US" dirty="0" smtClean="0">
                <a:latin typeface="Consolas" charset="0"/>
                <a:ea typeface="Consolas" charset="0"/>
                <a:cs typeface="Consolas" charset="0"/>
              </a:rPr>
              <a:t>ong long double </a:t>
            </a:r>
            <a:r>
              <a:rPr lang="en-US" dirty="0">
                <a:solidFill>
                  <a:srgbClr val="C00000"/>
                </a:solidFill>
                <a:latin typeface="Consolas" charset="0"/>
                <a:ea typeface="Consolas" charset="0"/>
                <a:cs typeface="Consolas" charset="0"/>
              </a:rPr>
              <a:t>&gt;=</a:t>
            </a:r>
            <a:r>
              <a:rPr lang="en-US" dirty="0" smtClean="0">
                <a:latin typeface="Consolas" charset="0"/>
                <a:ea typeface="Consolas" charset="0"/>
                <a:cs typeface="Consolas" charset="0"/>
              </a:rPr>
              <a:t> long double </a:t>
            </a:r>
            <a:r>
              <a:rPr lang="en-US" dirty="0">
                <a:solidFill>
                  <a:srgbClr val="C00000"/>
                </a:solidFill>
                <a:latin typeface="Consolas" charset="0"/>
                <a:ea typeface="Consolas" charset="0"/>
                <a:cs typeface="Consolas" charset="0"/>
              </a:rPr>
              <a:t>&gt;=</a:t>
            </a:r>
            <a:r>
              <a:rPr lang="en-US" dirty="0" smtClean="0">
                <a:latin typeface="Consolas" charset="0"/>
                <a:ea typeface="Consolas" charset="0"/>
                <a:cs typeface="Consolas" charset="0"/>
              </a:rPr>
              <a:t> </a:t>
            </a:r>
            <a:r>
              <a:rPr lang="en-US" smtClean="0">
                <a:latin typeface="Consolas" charset="0"/>
                <a:ea typeface="Consolas" charset="0"/>
                <a:cs typeface="Consolas" charset="0"/>
              </a:rPr>
              <a:t>double </a:t>
            </a:r>
            <a:r>
              <a:rPr lang="en-US" smtClean="0">
                <a:solidFill>
                  <a:srgbClr val="C00000"/>
                </a:solidFill>
                <a:latin typeface="Consolas" charset="0"/>
                <a:ea typeface="Consolas" charset="0"/>
                <a:cs typeface="Consolas" charset="0"/>
              </a:rPr>
              <a:t>&gt;=</a:t>
            </a:r>
            <a:r>
              <a:rPr lang="en-US" smtClean="0">
                <a:latin typeface="Consolas" charset="0"/>
                <a:ea typeface="Consolas" charset="0"/>
                <a:cs typeface="Consolas" charset="0"/>
              </a:rPr>
              <a:t> float</a:t>
            </a:r>
          </a:p>
          <a:p>
            <a:endParaRPr lang="en-US">
              <a:latin typeface="Consolas" charset="0"/>
              <a:ea typeface="Consolas" charset="0"/>
              <a:cs typeface="Consolas" charset="0"/>
            </a:endParaRPr>
          </a:p>
          <a:p>
            <a:r>
              <a:rPr lang="en-US" smtClean="0">
                <a:solidFill>
                  <a:srgbClr val="C00000"/>
                </a:solidFill>
                <a:latin typeface="Consolas" charset="0"/>
                <a:ea typeface="Consolas" charset="0"/>
                <a:cs typeface="Consolas" charset="0"/>
              </a:rPr>
              <a:t>Size in bytes is relative, not absolute!</a:t>
            </a:r>
          </a:p>
          <a:p>
            <a:endParaRPr lang="en-US">
              <a:solidFill>
                <a:srgbClr val="C00000"/>
              </a:solidFill>
              <a:latin typeface="Consolas" charset="0"/>
              <a:ea typeface="Consolas" charset="0"/>
              <a:cs typeface="Consolas" charset="0"/>
            </a:endParaRPr>
          </a:p>
          <a:p>
            <a:r>
              <a:rPr lang="en-US" smtClean="0">
                <a:solidFill>
                  <a:srgbClr val="0432FF"/>
                </a:solidFill>
                <a:latin typeface="Consolas" charset="0"/>
                <a:ea typeface="Consolas" charset="0"/>
                <a:cs typeface="Consolas" charset="0"/>
              </a:rPr>
              <a:t>Remember integer and char data types may be signed or unsigned.</a:t>
            </a:r>
            <a:endParaRPr lang="en-US" dirty="0">
              <a:solidFill>
                <a:srgbClr val="0432FF"/>
              </a:solidFill>
              <a:latin typeface="Consolas" charset="0"/>
              <a:ea typeface="Consolas" charset="0"/>
              <a:cs typeface="Consola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13.2.1 </a:t>
            </a:r>
            <a:r>
              <a:rPr lang="en-US"/>
              <a:t> </a:t>
            </a:r>
            <a:r>
              <a:rPr lang="en-US" smtClean="0"/>
              <a:t>  </a:t>
            </a:r>
            <a:r>
              <a:rPr lang="en-US" smtClean="0">
                <a:solidFill>
                  <a:srgbClr val="0033CC"/>
                </a:solidFill>
              </a:rPr>
              <a:t>Classic</a:t>
            </a:r>
            <a:r>
              <a:rPr lang="en-US" smtClean="0"/>
              <a:t> Streams vs. </a:t>
            </a:r>
            <a:r>
              <a:rPr lang="en-US" smtClean="0">
                <a:solidFill>
                  <a:srgbClr val="0033CC"/>
                </a:solidFill>
              </a:rPr>
              <a:t>Standard</a:t>
            </a:r>
            <a:r>
              <a:rPr lang="en-US" smtClean="0"/>
              <a:t> Streams</a:t>
            </a:r>
            <a:br>
              <a:rPr lang="en-US" smtClean="0"/>
            </a:br>
            <a:r>
              <a:rPr lang="en-US"/>
              <a:t>	</a:t>
            </a:r>
            <a:r>
              <a:rPr lang="en-US" smtClean="0"/>
              <a:t>      </a:t>
            </a:r>
            <a:r>
              <a:rPr lang="en-US" smtClean="0">
                <a:solidFill>
                  <a:srgbClr val="C00000"/>
                </a:solidFill>
              </a:rPr>
              <a:t>one-byte char   vs.   2-byte char	</a:t>
            </a:r>
            <a:endParaRPr lang="en-US" dirty="0" smtClean="0">
              <a:solidFill>
                <a:srgbClr val="C00000"/>
              </a:solidFill>
            </a:endParaRPr>
          </a:p>
        </p:txBody>
      </p:sp>
      <p:sp>
        <p:nvSpPr>
          <p:cNvPr id="22531" name="Text Placeholder 2"/>
          <p:cNvSpPr>
            <a:spLocks noGrp="1"/>
          </p:cNvSpPr>
          <p:nvPr>
            <p:ph type="body" idx="1"/>
          </p:nvPr>
        </p:nvSpPr>
        <p:spPr/>
        <p:txBody>
          <a:bodyPr>
            <a:normAutofit fontScale="77500" lnSpcReduction="20000"/>
          </a:bodyPr>
          <a:lstStyle/>
          <a:p>
            <a:pPr>
              <a:lnSpc>
                <a:spcPct val="120000"/>
              </a:lnSpc>
            </a:pPr>
            <a:r>
              <a:rPr lang="en-US" altLang="en-US" smtClean="0"/>
              <a:t>In the past, the C++ classic stream libraries enabled input and output of chars.</a:t>
            </a:r>
          </a:p>
          <a:p>
            <a:pPr>
              <a:lnSpc>
                <a:spcPct val="120000"/>
              </a:lnSpc>
            </a:pPr>
            <a:r>
              <a:rPr lang="en-US" altLang="en-US" smtClean="0"/>
              <a:t>Because a char normally occupies one byte, it can represent only a limited set of characters (such as those in the ASCII character set).</a:t>
            </a:r>
          </a:p>
          <a:p>
            <a:pPr>
              <a:lnSpc>
                <a:spcPct val="120000"/>
              </a:lnSpc>
            </a:pPr>
            <a:r>
              <a:rPr lang="en-US" altLang="en-US" smtClean="0">
                <a:solidFill>
                  <a:srgbClr val="008000"/>
                </a:solidFill>
              </a:rPr>
              <a:t>However, many languages use alphabets that contain more characters than a single-byte char can represent.</a:t>
            </a:r>
          </a:p>
          <a:p>
            <a:pPr>
              <a:lnSpc>
                <a:spcPct val="120000"/>
              </a:lnSpc>
            </a:pPr>
            <a:r>
              <a:rPr lang="en-US" altLang="en-US" smtClean="0">
                <a:solidFill>
                  <a:srgbClr val="C00000"/>
                </a:solidFill>
              </a:rPr>
              <a:t>The ASCII character set does not provide these characters; the Unicode® character set does.</a:t>
            </a:r>
          </a:p>
          <a:p>
            <a:pPr>
              <a:lnSpc>
                <a:spcPct val="120000"/>
              </a:lnSpc>
            </a:pPr>
            <a:r>
              <a:rPr lang="en-US" altLang="en-US" smtClean="0">
                <a:solidFill>
                  <a:srgbClr val="0033CC"/>
                </a:solidFill>
              </a:rPr>
              <a:t>Unicode is an extensive international character set that represents the majority of the world’s “commercially viable” languages, mathematical symbols and much more.</a:t>
            </a:r>
          </a:p>
          <a:p>
            <a:pPr marL="1092200" lvl="1" indent="-396875">
              <a:lnSpc>
                <a:spcPct val="120000"/>
              </a:lnSpc>
            </a:pPr>
            <a:r>
              <a:rPr lang="en-US" altLang="en-US" sz="2600" smtClean="0">
                <a:solidFill>
                  <a:srgbClr val="0033CC"/>
                </a:solidFill>
              </a:rPr>
              <a:t>wchar_t    </a:t>
            </a:r>
            <a:r>
              <a:rPr lang="en-US" altLang="en-US" sz="2600" smtClean="0">
                <a:solidFill>
                  <a:srgbClr val="C00000"/>
                </a:solidFill>
              </a:rPr>
              <a:t>data type for 2-byte (Unicode) integers</a:t>
            </a:r>
          </a:p>
        </p:txBody>
      </p:sp>
      <p:sp>
        <p:nvSpPr>
          <p:cNvPr id="2253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13.2.1 </a:t>
            </a:r>
            <a:r>
              <a:rPr lang="en-US" sz="2800" smtClean="0">
                <a:solidFill>
                  <a:srgbClr val="0033CC"/>
                </a:solidFill>
              </a:rPr>
              <a:t>Classic</a:t>
            </a:r>
            <a:r>
              <a:rPr lang="en-US" sz="2800" smtClean="0"/>
              <a:t> Streams vs. </a:t>
            </a:r>
            <a:r>
              <a:rPr lang="en-US" sz="2800" smtClean="0">
                <a:solidFill>
                  <a:srgbClr val="0033CC"/>
                </a:solidFill>
              </a:rPr>
              <a:t>Standard</a:t>
            </a:r>
            <a:r>
              <a:rPr lang="en-US" sz="2800" smtClean="0"/>
              <a:t> Streams (cont.)</a:t>
            </a:r>
            <a:endParaRPr lang="en-US" sz="2800" dirty="0" smtClean="0"/>
          </a:p>
        </p:txBody>
      </p:sp>
      <p:sp>
        <p:nvSpPr>
          <p:cNvPr id="23555" name="Text Placeholder 2"/>
          <p:cNvSpPr>
            <a:spLocks noGrp="1"/>
          </p:cNvSpPr>
          <p:nvPr>
            <p:ph type="body" idx="1"/>
          </p:nvPr>
        </p:nvSpPr>
        <p:spPr/>
        <p:txBody>
          <a:bodyPr>
            <a:normAutofit fontScale="77500" lnSpcReduction="20000"/>
          </a:bodyPr>
          <a:lstStyle/>
          <a:p>
            <a:r>
              <a:rPr lang="en-US" altLang="en-US" smtClean="0"/>
              <a:t>C++ includes the standard stream libraries, which enable developers to build systems capable of performing I/O operations with Unicode characters.</a:t>
            </a:r>
          </a:p>
          <a:p>
            <a:pPr>
              <a:lnSpc>
                <a:spcPct val="120000"/>
              </a:lnSpc>
            </a:pPr>
            <a:r>
              <a:rPr lang="en-US" altLang="en-US" smtClean="0"/>
              <a:t>For this purpose, C++ includes the type </a:t>
            </a:r>
            <a:r>
              <a:rPr lang="en-US" altLang="en-US" smtClean="0">
                <a:solidFill>
                  <a:srgbClr val="0033CC"/>
                </a:solidFill>
              </a:rPr>
              <a:t>wchar_t</a:t>
            </a:r>
            <a:r>
              <a:rPr lang="en-US" altLang="en-US" smtClean="0"/>
              <a:t>, which can store 2-byte Unicode characters.</a:t>
            </a:r>
          </a:p>
          <a:p>
            <a:r>
              <a:rPr lang="en-US" altLang="en-US" smtClean="0">
                <a:solidFill>
                  <a:srgbClr val="C00000"/>
                </a:solidFill>
              </a:rPr>
              <a:t>The C++ standard also redesigned the classic C++ stream classes, which processed only chars, as class templates with separate specializations for processing characters of types char and wchar_t, respectively.</a:t>
            </a:r>
          </a:p>
          <a:p>
            <a:r>
              <a:rPr lang="en-US" altLang="en-US" smtClean="0"/>
              <a:t>We use the char specializations. </a:t>
            </a:r>
          </a:p>
          <a:p>
            <a:r>
              <a:rPr lang="en-US" altLang="en-US" b="1" smtClean="0">
                <a:solidFill>
                  <a:srgbClr val="008000"/>
                </a:solidFill>
              </a:rPr>
              <a:t>The size of type </a:t>
            </a:r>
            <a:r>
              <a:rPr lang="en-US" altLang="en-US" b="1" smtClean="0">
                <a:solidFill>
                  <a:srgbClr val="0432FF"/>
                </a:solidFill>
              </a:rPr>
              <a:t>wchar_t</a:t>
            </a:r>
            <a:r>
              <a:rPr lang="en-US" altLang="en-US" b="1" smtClean="0">
                <a:solidFill>
                  <a:srgbClr val="008000"/>
                </a:solidFill>
              </a:rPr>
              <a:t> is not specified by the standard. </a:t>
            </a:r>
            <a:br>
              <a:rPr lang="en-US" altLang="en-US" b="1" smtClean="0">
                <a:solidFill>
                  <a:srgbClr val="008000"/>
                </a:solidFill>
              </a:rPr>
            </a:br>
            <a:r>
              <a:rPr lang="en-US" altLang="en-US" b="1" smtClean="0">
                <a:solidFill>
                  <a:srgbClr val="008000"/>
                </a:solidFill>
              </a:rPr>
              <a:t/>
            </a:r>
            <a:br>
              <a:rPr lang="en-US" altLang="en-US" b="1" smtClean="0">
                <a:solidFill>
                  <a:srgbClr val="008000"/>
                </a:solidFill>
              </a:rPr>
            </a:br>
            <a:r>
              <a:rPr lang="en-US" altLang="en-US" smtClean="0">
                <a:solidFill>
                  <a:srgbClr val="0033CC"/>
                </a:solidFill>
              </a:rPr>
              <a:t>C++11’s </a:t>
            </a:r>
            <a:r>
              <a:rPr lang="en-US" altLang="en-US" smtClean="0">
                <a:solidFill>
                  <a:srgbClr val="008000"/>
                </a:solidFill>
              </a:rPr>
              <a:t>new </a:t>
            </a:r>
            <a:r>
              <a:rPr lang="en-US" altLang="en-US" b="1" smtClean="0">
                <a:solidFill>
                  <a:srgbClr val="0033CC"/>
                </a:solidFill>
              </a:rPr>
              <a:t>char16_t</a:t>
            </a:r>
            <a:r>
              <a:rPr lang="en-US" altLang="en-US" smtClean="0">
                <a:solidFill>
                  <a:srgbClr val="008000"/>
                </a:solidFill>
              </a:rPr>
              <a:t> and </a:t>
            </a:r>
            <a:r>
              <a:rPr lang="en-US" altLang="en-US" b="1" smtClean="0">
                <a:solidFill>
                  <a:srgbClr val="0033CC"/>
                </a:solidFill>
              </a:rPr>
              <a:t>char32_t</a:t>
            </a:r>
            <a:r>
              <a:rPr lang="en-US" altLang="en-US" smtClean="0">
                <a:solidFill>
                  <a:srgbClr val="008000"/>
                </a:solidFill>
              </a:rPr>
              <a:t> types for representing Unicode characters were added to provide character types with explicitly specified sizes.</a:t>
            </a:r>
          </a:p>
        </p:txBody>
      </p:sp>
      <p:sp>
        <p:nvSpPr>
          <p:cNvPr id="2355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13.2.2 </a:t>
            </a:r>
            <a:r>
              <a:rPr lang="en-US" smtClean="0">
                <a:solidFill>
                  <a:srgbClr val="0033CC"/>
                </a:solidFill>
              </a:rPr>
              <a:t>iostream</a:t>
            </a:r>
            <a:r>
              <a:rPr lang="en-US" smtClean="0"/>
              <a:t> Library Headers</a:t>
            </a:r>
            <a:endParaRPr lang="en-US" dirty="0" smtClean="0"/>
          </a:p>
        </p:txBody>
      </p:sp>
      <p:sp>
        <p:nvSpPr>
          <p:cNvPr id="24579" name="Text Placeholder 2"/>
          <p:cNvSpPr>
            <a:spLocks noGrp="1"/>
          </p:cNvSpPr>
          <p:nvPr>
            <p:ph type="body" idx="1"/>
          </p:nvPr>
        </p:nvSpPr>
        <p:spPr>
          <a:xfrm>
            <a:off x="457200" y="1481138"/>
            <a:ext cx="8229600" cy="4310062"/>
          </a:xfrm>
        </p:spPr>
        <p:txBody>
          <a:bodyPr>
            <a:normAutofit fontScale="62500" lnSpcReduction="20000"/>
          </a:bodyPr>
          <a:lstStyle/>
          <a:p>
            <a:pPr>
              <a:lnSpc>
                <a:spcPct val="120000"/>
              </a:lnSpc>
            </a:pPr>
            <a:r>
              <a:rPr lang="en-US" altLang="en-US" smtClean="0"/>
              <a:t>The C++ iostream library provides hundreds of I/O capabilities.</a:t>
            </a:r>
          </a:p>
          <a:p>
            <a:pPr>
              <a:lnSpc>
                <a:spcPct val="110000"/>
              </a:lnSpc>
            </a:pPr>
            <a:r>
              <a:rPr lang="en-US" altLang="en-US" smtClean="0"/>
              <a:t>Several </a:t>
            </a:r>
            <a:r>
              <a:rPr lang="en-US" altLang="en-US" smtClean="0">
                <a:solidFill>
                  <a:srgbClr val="0033CC"/>
                </a:solidFill>
              </a:rPr>
              <a:t>header files </a:t>
            </a:r>
            <a:r>
              <a:rPr lang="en-US" altLang="en-US" smtClean="0"/>
              <a:t>contain portions of the library interface.</a:t>
            </a:r>
          </a:p>
          <a:p>
            <a:r>
              <a:rPr lang="en-US" altLang="en-US" smtClean="0">
                <a:solidFill>
                  <a:srgbClr val="0033CC"/>
                </a:solidFill>
              </a:rPr>
              <a:t>Most C++ programs include the &lt;iostream&gt; header, which declares basic services required for all stream-I/O operations.</a:t>
            </a:r>
          </a:p>
          <a:p>
            <a:pPr>
              <a:lnSpc>
                <a:spcPct val="120000"/>
              </a:lnSpc>
            </a:pPr>
            <a:r>
              <a:rPr lang="en-US" altLang="en-US" smtClean="0"/>
              <a:t>The &lt;iostream&gt; header defines the </a:t>
            </a:r>
            <a:r>
              <a:rPr lang="en-US" altLang="en-US" smtClean="0">
                <a:solidFill>
                  <a:srgbClr val="C00000"/>
                </a:solidFill>
              </a:rPr>
              <a:t>cin</a:t>
            </a:r>
            <a:r>
              <a:rPr lang="en-US" altLang="en-US" smtClean="0"/>
              <a:t>, </a:t>
            </a:r>
            <a:r>
              <a:rPr lang="en-US" altLang="en-US" smtClean="0">
                <a:solidFill>
                  <a:srgbClr val="C00000"/>
                </a:solidFill>
              </a:rPr>
              <a:t>cout</a:t>
            </a:r>
            <a:r>
              <a:rPr lang="en-US" altLang="en-US" smtClean="0"/>
              <a:t>, </a:t>
            </a:r>
            <a:r>
              <a:rPr lang="en-US" altLang="en-US" smtClean="0">
                <a:solidFill>
                  <a:srgbClr val="C00000"/>
                </a:solidFill>
              </a:rPr>
              <a:t>cerr</a:t>
            </a:r>
            <a:r>
              <a:rPr lang="en-US" altLang="en-US" smtClean="0"/>
              <a:t> and </a:t>
            </a:r>
            <a:r>
              <a:rPr lang="en-US" altLang="en-US" smtClean="0">
                <a:solidFill>
                  <a:srgbClr val="C00000"/>
                </a:solidFill>
              </a:rPr>
              <a:t>clog</a:t>
            </a:r>
            <a:r>
              <a:rPr lang="en-US" altLang="en-US" smtClean="0"/>
              <a:t> objects, which correspond to the standard input stream, the standard output stream, the unbuffered standard error stream and the buffered standard error stream, respectively.</a:t>
            </a:r>
          </a:p>
          <a:p>
            <a:pPr>
              <a:lnSpc>
                <a:spcPct val="120000"/>
              </a:lnSpc>
            </a:pPr>
            <a:endParaRPr lang="en-US" altLang="en-US" sz="1400" smtClean="0"/>
          </a:p>
          <a:p>
            <a:pPr lvl="1"/>
            <a:r>
              <a:rPr lang="en-US" altLang="en-US" sz="3200" smtClean="0"/>
              <a:t>cin	standard input</a:t>
            </a:r>
          </a:p>
          <a:p>
            <a:pPr lvl="1"/>
            <a:r>
              <a:rPr lang="en-US" altLang="en-US" sz="3200" smtClean="0"/>
              <a:t>cout	standard output</a:t>
            </a:r>
          </a:p>
          <a:p>
            <a:pPr lvl="1"/>
            <a:r>
              <a:rPr lang="en-US" altLang="en-US" sz="3200"/>
              <a:t>c</a:t>
            </a:r>
            <a:r>
              <a:rPr lang="en-US" altLang="en-US" sz="3200" smtClean="0"/>
              <a:t>err	standard error (unbuffered)</a:t>
            </a:r>
          </a:p>
          <a:p>
            <a:pPr lvl="1"/>
            <a:r>
              <a:rPr lang="en-US" altLang="en-US" sz="3200" smtClean="0"/>
              <a:t>clog	standard error (buffered)</a:t>
            </a:r>
          </a:p>
          <a:p>
            <a:pPr lvl="1"/>
            <a:endParaRPr lang="en-US" altLang="en-US" smtClean="0"/>
          </a:p>
          <a:p>
            <a:r>
              <a:rPr lang="en-US" altLang="en-US" smtClean="0">
                <a:solidFill>
                  <a:srgbClr val="008000"/>
                </a:solidFill>
              </a:rPr>
              <a:t>Both unformatted- and formatted-I/O services are provided.</a:t>
            </a:r>
          </a:p>
        </p:txBody>
      </p:sp>
      <p:sp>
        <p:nvSpPr>
          <p:cNvPr id="2458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13.2.2 iostream Library Header s (cont.)</a:t>
            </a:r>
            <a:endParaRPr lang="en-US" dirty="0" smtClean="0"/>
          </a:p>
        </p:txBody>
      </p:sp>
      <p:sp>
        <p:nvSpPr>
          <p:cNvPr id="25603" name="Text Placeholder 2"/>
          <p:cNvSpPr>
            <a:spLocks noGrp="1"/>
          </p:cNvSpPr>
          <p:nvPr>
            <p:ph type="body" idx="1"/>
          </p:nvPr>
        </p:nvSpPr>
        <p:spPr/>
        <p:txBody>
          <a:bodyPr/>
          <a:lstStyle/>
          <a:p>
            <a:r>
              <a:rPr lang="en-US" altLang="en-US" smtClean="0"/>
              <a:t>The </a:t>
            </a:r>
            <a:r>
              <a:rPr lang="en-US" altLang="en-US" smtClean="0">
                <a:solidFill>
                  <a:srgbClr val="0033CC"/>
                </a:solidFill>
              </a:rPr>
              <a:t>&lt;iomanip&gt;</a:t>
            </a:r>
            <a:r>
              <a:rPr lang="en-US" altLang="en-US" smtClean="0"/>
              <a:t> header declares services useful for performing formatted I/O with so-called </a:t>
            </a:r>
            <a:r>
              <a:rPr lang="en-US" altLang="en-US" smtClean="0">
                <a:solidFill>
                  <a:srgbClr val="C00000"/>
                </a:solidFill>
              </a:rPr>
              <a:t>parameterized stream manipulators</a:t>
            </a:r>
            <a:r>
              <a:rPr lang="en-US" altLang="en-US" smtClean="0"/>
              <a:t>, such as </a:t>
            </a:r>
            <a:r>
              <a:rPr lang="en-US" altLang="en-US" smtClean="0">
                <a:solidFill>
                  <a:srgbClr val="C00000"/>
                </a:solidFill>
              </a:rPr>
              <a:t>setw</a:t>
            </a:r>
            <a:r>
              <a:rPr lang="en-US" altLang="en-US" smtClean="0"/>
              <a:t> and </a:t>
            </a:r>
            <a:r>
              <a:rPr lang="en-US" altLang="en-US" smtClean="0">
                <a:solidFill>
                  <a:srgbClr val="C00000"/>
                </a:solidFill>
              </a:rPr>
              <a:t>setprecision</a:t>
            </a:r>
            <a:r>
              <a:rPr lang="en-US" altLang="en-US" smtClean="0"/>
              <a:t>.</a:t>
            </a:r>
            <a:br>
              <a:rPr lang="en-US" altLang="en-US" smtClean="0"/>
            </a:br>
            <a:endParaRPr lang="en-US" altLang="en-US" smtClean="0"/>
          </a:p>
          <a:p>
            <a:r>
              <a:rPr lang="en-US" altLang="en-US" smtClean="0"/>
              <a:t>The </a:t>
            </a:r>
            <a:r>
              <a:rPr lang="en-US" altLang="en-US" smtClean="0">
                <a:solidFill>
                  <a:srgbClr val="0033CC"/>
                </a:solidFill>
              </a:rPr>
              <a:t>&lt;fstream&gt; </a:t>
            </a:r>
            <a:r>
              <a:rPr lang="en-US" altLang="en-US" smtClean="0"/>
              <a:t>header declares services for </a:t>
            </a:r>
            <a:r>
              <a:rPr lang="en-US" altLang="en-US" smtClean="0">
                <a:solidFill>
                  <a:srgbClr val="C00000"/>
                </a:solidFill>
              </a:rPr>
              <a:t>file processing</a:t>
            </a:r>
            <a:r>
              <a:rPr lang="en-US" altLang="en-US" smtClean="0"/>
              <a:t>.</a:t>
            </a:r>
          </a:p>
        </p:txBody>
      </p:sp>
      <p:sp>
        <p:nvSpPr>
          <p:cNvPr id="2560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13.2.3 Stream Input/Output </a:t>
            </a:r>
            <a:r>
              <a:rPr lang="en-US" sz="2800" smtClean="0">
                <a:solidFill>
                  <a:srgbClr val="C00000"/>
                </a:solidFill>
              </a:rPr>
              <a:t>Classes</a:t>
            </a:r>
            <a:r>
              <a:rPr lang="en-US" sz="2800" smtClean="0"/>
              <a:t> and </a:t>
            </a:r>
            <a:r>
              <a:rPr lang="en-US" sz="2800" smtClean="0">
                <a:solidFill>
                  <a:srgbClr val="C00000"/>
                </a:solidFill>
              </a:rPr>
              <a:t>Objects</a:t>
            </a:r>
            <a:endParaRPr lang="en-US" sz="2800" dirty="0" smtClean="0">
              <a:solidFill>
                <a:srgbClr val="C00000"/>
              </a:solidFill>
            </a:endParaRPr>
          </a:p>
        </p:txBody>
      </p:sp>
      <p:sp>
        <p:nvSpPr>
          <p:cNvPr id="26627" name="Text Placeholder 2"/>
          <p:cNvSpPr>
            <a:spLocks noGrp="1"/>
          </p:cNvSpPr>
          <p:nvPr>
            <p:ph type="body" idx="1"/>
          </p:nvPr>
        </p:nvSpPr>
        <p:spPr/>
        <p:txBody>
          <a:bodyPr>
            <a:normAutofit fontScale="77500" lnSpcReduction="20000"/>
          </a:bodyPr>
          <a:lstStyle/>
          <a:p>
            <a:r>
              <a:rPr lang="en-US" altLang="en-US" smtClean="0"/>
              <a:t>The iostream library provides many templates for handling common I/O operations.</a:t>
            </a:r>
          </a:p>
          <a:p>
            <a:pPr>
              <a:lnSpc>
                <a:spcPct val="120000"/>
              </a:lnSpc>
            </a:pPr>
            <a:r>
              <a:rPr lang="en-US" altLang="en-US" smtClean="0">
                <a:solidFill>
                  <a:srgbClr val="0033CC"/>
                </a:solidFill>
              </a:rPr>
              <a:t>Class template </a:t>
            </a:r>
            <a:r>
              <a:rPr lang="en-US" altLang="en-US" smtClean="0">
                <a:solidFill>
                  <a:srgbClr val="C00000"/>
                </a:solidFill>
              </a:rPr>
              <a:t>basic_istream</a:t>
            </a:r>
            <a:r>
              <a:rPr lang="en-US" altLang="en-US" smtClean="0">
                <a:solidFill>
                  <a:srgbClr val="0033CC"/>
                </a:solidFill>
              </a:rPr>
              <a:t> supports stream-input operations</a:t>
            </a:r>
          </a:p>
          <a:p>
            <a:pPr>
              <a:lnSpc>
                <a:spcPct val="120000"/>
              </a:lnSpc>
            </a:pPr>
            <a:r>
              <a:rPr lang="en-US" altLang="en-US" smtClean="0">
                <a:solidFill>
                  <a:srgbClr val="0033CC"/>
                </a:solidFill>
              </a:rPr>
              <a:t>class template </a:t>
            </a:r>
            <a:r>
              <a:rPr lang="en-US" altLang="en-US" smtClean="0">
                <a:solidFill>
                  <a:srgbClr val="C00000"/>
                </a:solidFill>
              </a:rPr>
              <a:t>basic_ostream</a:t>
            </a:r>
            <a:r>
              <a:rPr lang="en-US" altLang="en-US" smtClean="0">
                <a:solidFill>
                  <a:srgbClr val="0033CC"/>
                </a:solidFill>
              </a:rPr>
              <a:t> supports stream-output operations</a:t>
            </a:r>
          </a:p>
          <a:p>
            <a:pPr>
              <a:lnSpc>
                <a:spcPct val="120000"/>
              </a:lnSpc>
            </a:pPr>
            <a:r>
              <a:rPr lang="en-US" altLang="en-US" smtClean="0">
                <a:solidFill>
                  <a:srgbClr val="0033CC"/>
                </a:solidFill>
              </a:rPr>
              <a:t>class template </a:t>
            </a:r>
            <a:r>
              <a:rPr lang="en-US" altLang="en-US" smtClean="0">
                <a:solidFill>
                  <a:srgbClr val="C00000"/>
                </a:solidFill>
              </a:rPr>
              <a:t>basic_iostream </a:t>
            </a:r>
            <a:r>
              <a:rPr lang="en-US" altLang="en-US" smtClean="0">
                <a:solidFill>
                  <a:srgbClr val="0033CC"/>
                </a:solidFill>
              </a:rPr>
              <a:t>supports both stream-input and stream-output operations.</a:t>
            </a:r>
          </a:p>
          <a:p>
            <a:pPr lvl="1">
              <a:lnSpc>
                <a:spcPct val="120000"/>
              </a:lnSpc>
            </a:pPr>
            <a:r>
              <a:rPr lang="en-US" altLang="en-US" smtClean="0"/>
              <a:t>Each template has a predefined </a:t>
            </a:r>
            <a:r>
              <a:rPr lang="en-US" altLang="en-US" smtClean="0">
                <a:solidFill>
                  <a:srgbClr val="008000"/>
                </a:solidFill>
              </a:rPr>
              <a:t>template specialization </a:t>
            </a:r>
            <a:r>
              <a:rPr lang="en-US" altLang="en-US" smtClean="0"/>
              <a:t>that enables char I/O.</a:t>
            </a:r>
          </a:p>
          <a:p>
            <a:pPr lvl="1">
              <a:lnSpc>
                <a:spcPct val="120000"/>
              </a:lnSpc>
            </a:pPr>
            <a:r>
              <a:rPr lang="en-US" altLang="en-US" smtClean="0">
                <a:solidFill>
                  <a:srgbClr val="C00000"/>
                </a:solidFill>
              </a:rPr>
              <a:t>In addition, the iostream library provides a set of </a:t>
            </a:r>
            <a:r>
              <a:rPr lang="en-US" altLang="en-US" smtClean="0">
                <a:solidFill>
                  <a:srgbClr val="0033CC"/>
                </a:solidFill>
              </a:rPr>
              <a:t>typedefs </a:t>
            </a:r>
            <a:r>
              <a:rPr lang="en-US" altLang="en-US" smtClean="0">
                <a:solidFill>
                  <a:srgbClr val="C00000"/>
                </a:solidFill>
              </a:rPr>
              <a:t>that provide aliases for these template specializations.</a:t>
            </a:r>
          </a:p>
          <a:p>
            <a:pPr lvl="1">
              <a:lnSpc>
                <a:spcPct val="120000"/>
              </a:lnSpc>
            </a:pPr>
            <a:r>
              <a:rPr lang="en-US" altLang="en-US" smtClean="0"/>
              <a:t>The </a:t>
            </a:r>
            <a:r>
              <a:rPr lang="en-US" altLang="en-US" smtClean="0">
                <a:solidFill>
                  <a:srgbClr val="0033CC"/>
                </a:solidFill>
              </a:rPr>
              <a:t>typedef</a:t>
            </a:r>
            <a:r>
              <a:rPr lang="en-US" altLang="en-US" smtClean="0"/>
              <a:t> specifier declares </a:t>
            </a:r>
            <a:r>
              <a:rPr lang="en-US" altLang="en-US" smtClean="0">
                <a:solidFill>
                  <a:srgbClr val="0033CC"/>
                </a:solidFill>
              </a:rPr>
              <a:t>synonyms (aliases) </a:t>
            </a:r>
            <a:r>
              <a:rPr lang="en-US" altLang="en-US" smtClean="0"/>
              <a:t>for data types.</a:t>
            </a:r>
          </a:p>
          <a:p>
            <a:pPr lvl="1">
              <a:lnSpc>
                <a:spcPct val="120000"/>
              </a:lnSpc>
            </a:pPr>
            <a:r>
              <a:rPr lang="en-US" altLang="en-US" smtClean="0"/>
              <a:t>Creating a name using typedef does not create a data type; typedef creates only a type name that may be used in the program.</a:t>
            </a:r>
          </a:p>
        </p:txBody>
      </p:sp>
      <p:sp>
        <p:nvSpPr>
          <p:cNvPr id="2662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13.2.3 Stream Input/Output Classes and Objects (cont.)</a:t>
            </a:r>
            <a:endParaRPr lang="en-US" sz="2400" dirty="0" smtClean="0"/>
          </a:p>
        </p:txBody>
      </p:sp>
      <p:sp>
        <p:nvSpPr>
          <p:cNvPr id="27651" name="Text Placeholder 2"/>
          <p:cNvSpPr>
            <a:spLocks noGrp="1"/>
          </p:cNvSpPr>
          <p:nvPr>
            <p:ph type="body" idx="1"/>
          </p:nvPr>
        </p:nvSpPr>
        <p:spPr/>
        <p:txBody>
          <a:bodyPr/>
          <a:lstStyle/>
          <a:p>
            <a:r>
              <a:rPr lang="en-US" altLang="en-US" smtClean="0"/>
              <a:t>The </a:t>
            </a:r>
            <a:r>
              <a:rPr lang="en-US" altLang="en-US" smtClean="0">
                <a:solidFill>
                  <a:srgbClr val="0033CC"/>
                </a:solidFill>
              </a:rPr>
              <a:t>typedef</a:t>
            </a:r>
            <a:r>
              <a:rPr lang="en-US" altLang="en-US" smtClean="0"/>
              <a:t> </a:t>
            </a:r>
            <a:r>
              <a:rPr lang="en-US" altLang="en-US" smtClean="0">
                <a:solidFill>
                  <a:srgbClr val="C00000"/>
                </a:solidFill>
              </a:rPr>
              <a:t>istream</a:t>
            </a:r>
            <a:r>
              <a:rPr lang="en-US" altLang="en-US" smtClean="0"/>
              <a:t> represents a </a:t>
            </a:r>
            <a:r>
              <a:rPr lang="en-US" altLang="en-US" smtClean="0">
                <a:solidFill>
                  <a:srgbClr val="C00000"/>
                </a:solidFill>
              </a:rPr>
              <a:t>basic_istream&lt;char&gt; </a:t>
            </a:r>
            <a:r>
              <a:rPr lang="en-US" altLang="en-US" smtClean="0"/>
              <a:t>that enables char input.</a:t>
            </a:r>
          </a:p>
          <a:p>
            <a:r>
              <a:rPr lang="en-US" altLang="en-US" smtClean="0"/>
              <a:t>The </a:t>
            </a:r>
            <a:r>
              <a:rPr lang="en-US" altLang="en-US" smtClean="0">
                <a:solidFill>
                  <a:srgbClr val="0033CC"/>
                </a:solidFill>
              </a:rPr>
              <a:t>typedef</a:t>
            </a:r>
            <a:r>
              <a:rPr lang="en-US" altLang="en-US" smtClean="0"/>
              <a:t> </a:t>
            </a:r>
            <a:r>
              <a:rPr lang="en-US" altLang="en-US" smtClean="0">
                <a:solidFill>
                  <a:srgbClr val="C00000"/>
                </a:solidFill>
              </a:rPr>
              <a:t>ostream</a:t>
            </a:r>
            <a:r>
              <a:rPr lang="en-US" altLang="en-US" smtClean="0"/>
              <a:t> represents a </a:t>
            </a:r>
            <a:r>
              <a:rPr lang="en-US" altLang="en-US" smtClean="0">
                <a:solidFill>
                  <a:srgbClr val="C00000"/>
                </a:solidFill>
              </a:rPr>
              <a:t>basic_ostream&lt;char&gt;</a:t>
            </a:r>
            <a:r>
              <a:rPr lang="en-US" altLang="en-US" smtClean="0"/>
              <a:t> that enables char output.</a:t>
            </a:r>
          </a:p>
          <a:p>
            <a:r>
              <a:rPr lang="en-US" altLang="en-US" smtClean="0"/>
              <a:t>The </a:t>
            </a:r>
            <a:r>
              <a:rPr lang="en-US" altLang="en-US" smtClean="0">
                <a:solidFill>
                  <a:srgbClr val="0033CC"/>
                </a:solidFill>
              </a:rPr>
              <a:t>typedef</a:t>
            </a:r>
            <a:r>
              <a:rPr lang="en-US" altLang="en-US" smtClean="0"/>
              <a:t> </a:t>
            </a:r>
            <a:r>
              <a:rPr lang="en-US" altLang="en-US" smtClean="0">
                <a:solidFill>
                  <a:srgbClr val="C00000"/>
                </a:solidFill>
              </a:rPr>
              <a:t>iostream</a:t>
            </a:r>
            <a:r>
              <a:rPr lang="en-US" altLang="en-US" smtClean="0"/>
              <a:t> represents a </a:t>
            </a:r>
            <a:r>
              <a:rPr lang="en-US" altLang="en-US" smtClean="0">
                <a:solidFill>
                  <a:srgbClr val="C00000"/>
                </a:solidFill>
              </a:rPr>
              <a:t>basic_iostream&lt;char&gt;</a:t>
            </a:r>
            <a:r>
              <a:rPr lang="en-US" altLang="en-US" smtClean="0"/>
              <a:t> that enables both char input and output.</a:t>
            </a:r>
          </a:p>
          <a:p>
            <a:r>
              <a:rPr lang="en-US" altLang="en-US" smtClean="0"/>
              <a:t>We use these </a:t>
            </a:r>
            <a:r>
              <a:rPr lang="en-US" altLang="en-US" smtClean="0">
                <a:solidFill>
                  <a:srgbClr val="0033CC"/>
                </a:solidFill>
              </a:rPr>
              <a:t>typedefs</a:t>
            </a:r>
            <a:r>
              <a:rPr lang="en-US" altLang="en-US" smtClean="0"/>
              <a:t> throughout this chapter.</a:t>
            </a:r>
          </a:p>
        </p:txBody>
      </p:sp>
      <p:sp>
        <p:nvSpPr>
          <p:cNvPr id="2765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388938"/>
            <a:ext cx="7467600" cy="60198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a:latin typeface="Consolas" charset="0"/>
                <a:ea typeface="Consolas" charset="0"/>
                <a:cs typeface="Consolas" charset="0"/>
              </a:rPr>
              <a:t> 1 //Demonstration of C++'s typedef keyword to define new type aliases</a:t>
            </a:r>
            <a:br>
              <a:rPr lang="en-US" sz="1050">
                <a:latin typeface="Consolas" charset="0"/>
                <a:ea typeface="Consolas" charset="0"/>
                <a:cs typeface="Consolas" charset="0"/>
              </a:rPr>
            </a:br>
            <a:r>
              <a:rPr lang="en-US" sz="1050">
                <a:latin typeface="Consolas" charset="0"/>
                <a:ea typeface="Consolas" charset="0"/>
                <a:cs typeface="Consolas" charset="0"/>
              </a:rPr>
              <a:t> 2 //Programming is such fun...</a:t>
            </a:r>
            <a:br>
              <a:rPr lang="en-US" sz="1050">
                <a:latin typeface="Consolas" charset="0"/>
                <a:ea typeface="Consolas" charset="0"/>
                <a:cs typeface="Consolas" charset="0"/>
              </a:rPr>
            </a:br>
            <a:r>
              <a:rPr lang="en-US" sz="1050">
                <a:latin typeface="Consolas" charset="0"/>
                <a:ea typeface="Consolas" charset="0"/>
                <a:cs typeface="Consolas" charset="0"/>
              </a:rPr>
              <a:t> 3 </a:t>
            </a:r>
            <a:br>
              <a:rPr lang="en-US" sz="1050">
                <a:latin typeface="Consolas" charset="0"/>
                <a:ea typeface="Consolas" charset="0"/>
                <a:cs typeface="Consolas" charset="0"/>
              </a:rPr>
            </a:br>
            <a:r>
              <a:rPr lang="en-US" sz="1050">
                <a:latin typeface="Consolas" charset="0"/>
                <a:ea typeface="Consolas" charset="0"/>
                <a:cs typeface="Consolas" charset="0"/>
              </a:rPr>
              <a:t> 4 #include &lt;iostream&gt;</a:t>
            </a:r>
            <a:br>
              <a:rPr lang="en-US" sz="1050">
                <a:latin typeface="Consolas" charset="0"/>
                <a:ea typeface="Consolas" charset="0"/>
                <a:cs typeface="Consolas" charset="0"/>
              </a:rPr>
            </a:br>
            <a:r>
              <a:rPr lang="en-US" sz="1050">
                <a:latin typeface="Consolas" charset="0"/>
                <a:ea typeface="Consolas" charset="0"/>
                <a:cs typeface="Consolas" charset="0"/>
              </a:rPr>
              <a:t> 5 #include &lt;fstream&gt;</a:t>
            </a:r>
            <a:br>
              <a:rPr lang="en-US" sz="1050">
                <a:latin typeface="Consolas" charset="0"/>
                <a:ea typeface="Consolas" charset="0"/>
                <a:cs typeface="Consolas" charset="0"/>
              </a:rPr>
            </a:br>
            <a:r>
              <a:rPr lang="en-US" sz="1050">
                <a:latin typeface="Consolas" charset="0"/>
                <a:ea typeface="Consolas" charset="0"/>
                <a:cs typeface="Consolas" charset="0"/>
              </a:rPr>
              <a:t> 6 #include &lt;string&gt;</a:t>
            </a:r>
            <a:br>
              <a:rPr lang="en-US" sz="1050">
                <a:latin typeface="Consolas" charset="0"/>
                <a:ea typeface="Consolas" charset="0"/>
                <a:cs typeface="Consolas" charset="0"/>
              </a:rPr>
            </a:br>
            <a:r>
              <a:rPr lang="en-US" sz="1050">
                <a:latin typeface="Consolas" charset="0"/>
                <a:ea typeface="Consolas" charset="0"/>
                <a:cs typeface="Consolas" charset="0"/>
              </a:rPr>
              <a:t> 7 using namespace std;</a:t>
            </a:r>
            <a:br>
              <a:rPr lang="en-US" sz="1050">
                <a:latin typeface="Consolas" charset="0"/>
                <a:ea typeface="Consolas" charset="0"/>
                <a:cs typeface="Consolas" charset="0"/>
              </a:rPr>
            </a:br>
            <a:r>
              <a:rPr lang="en-US" sz="1050">
                <a:latin typeface="Consolas" charset="0"/>
                <a:ea typeface="Consolas" charset="0"/>
                <a:cs typeface="Consolas" charset="0"/>
              </a:rPr>
              <a:t> 8 </a:t>
            </a:r>
            <a:br>
              <a:rPr lang="en-US" sz="1050">
                <a:latin typeface="Consolas" charset="0"/>
                <a:ea typeface="Consolas" charset="0"/>
                <a:cs typeface="Consolas" charset="0"/>
              </a:rPr>
            </a:br>
            <a:r>
              <a:rPr lang="en-US" sz="1050">
                <a:latin typeface="Consolas" charset="0"/>
                <a:ea typeface="Consolas" charset="0"/>
                <a:cs typeface="Consolas" charset="0"/>
              </a:rPr>
              <a:t> 9 int main()</a:t>
            </a:r>
            <a:br>
              <a:rPr lang="en-US" sz="1050">
                <a:latin typeface="Consolas" charset="0"/>
                <a:ea typeface="Consolas" charset="0"/>
                <a:cs typeface="Consolas" charset="0"/>
              </a:rPr>
            </a:br>
            <a:r>
              <a:rPr lang="en-US" sz="1050">
                <a:latin typeface="Consolas" charset="0"/>
                <a:ea typeface="Consolas" charset="0"/>
                <a:cs typeface="Consolas" charset="0"/>
              </a:rPr>
              <a:t>10 {</a:t>
            </a:r>
            <a:br>
              <a:rPr lang="en-US" sz="1050">
                <a:latin typeface="Consolas" charset="0"/>
                <a:ea typeface="Consolas" charset="0"/>
                <a:cs typeface="Consolas" charset="0"/>
              </a:rPr>
            </a:br>
            <a:r>
              <a:rPr lang="en-US" sz="1050">
                <a:latin typeface="Consolas" charset="0"/>
                <a:ea typeface="Consolas" charset="0"/>
                <a:cs typeface="Consolas" charset="0"/>
              </a:rPr>
              <a:t>11 //    typedef     existing type          new type name (alias)</a:t>
            </a:r>
            <a:br>
              <a:rPr lang="en-US" sz="1050">
                <a:latin typeface="Consolas" charset="0"/>
                <a:ea typeface="Consolas" charset="0"/>
                <a:cs typeface="Consolas" charset="0"/>
              </a:rPr>
            </a:br>
            <a:r>
              <a:rPr lang="en-US" sz="1050">
                <a:latin typeface="Consolas" charset="0"/>
                <a:ea typeface="Consolas" charset="0"/>
                <a:cs typeface="Consolas" charset="0"/>
              </a:rPr>
              <a:t>12 //                -------------          ---------------------  </a:t>
            </a:r>
            <a:br>
              <a:rPr lang="en-US" sz="1050">
                <a:latin typeface="Consolas" charset="0"/>
                <a:ea typeface="Consolas" charset="0"/>
                <a:cs typeface="Consolas" charset="0"/>
              </a:rPr>
            </a:br>
            <a:r>
              <a:rPr lang="en-US" sz="1050">
                <a:latin typeface="Consolas" charset="0"/>
                <a:ea typeface="Consolas" charset="0"/>
                <a:cs typeface="Consolas" charset="0"/>
              </a:rPr>
              <a:t>13       typedef     int                    Integer;              </a:t>
            </a:r>
            <a:r>
              <a:rPr lang="en-US" sz="1050" smtClean="0">
                <a:latin typeface="Consolas" charset="0"/>
                <a:ea typeface="Consolas" charset="0"/>
                <a:cs typeface="Consolas" charset="0"/>
              </a:rPr>
              <a:t/>
            </a:r>
            <a:br>
              <a:rPr lang="en-US" sz="1050" smtClean="0">
                <a:latin typeface="Consolas" charset="0"/>
                <a:ea typeface="Consolas" charset="0"/>
                <a:cs typeface="Consolas" charset="0"/>
              </a:rPr>
            </a:br>
            <a:r>
              <a:rPr lang="en-US" sz="1050" smtClean="0">
                <a:latin typeface="Consolas" charset="0"/>
                <a:ea typeface="Consolas" charset="0"/>
                <a:cs typeface="Consolas" charset="0"/>
              </a:rPr>
              <a:t>14       </a:t>
            </a:r>
            <a:r>
              <a:rPr lang="en-US" sz="1050">
                <a:latin typeface="Consolas" charset="0"/>
                <a:ea typeface="Consolas" charset="0"/>
                <a:cs typeface="Consolas" charset="0"/>
              </a:rPr>
              <a:t>typedef     double                 Real;           </a:t>
            </a:r>
            <a:r>
              <a:rPr lang="en-US" sz="1050" smtClean="0">
                <a:latin typeface="Consolas" charset="0"/>
                <a:ea typeface="Consolas" charset="0"/>
                <a:cs typeface="Consolas" charset="0"/>
              </a:rPr>
              <a:t> </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a:latin typeface="Consolas" charset="0"/>
                <a:ea typeface="Consolas" charset="0"/>
                <a:cs typeface="Consolas" charset="0"/>
              </a:rPr>
              <a:t>15       typedef     char                   Character;     </a:t>
            </a:r>
            <a:br>
              <a:rPr lang="en-US" sz="1050">
                <a:latin typeface="Consolas" charset="0"/>
                <a:ea typeface="Consolas" charset="0"/>
                <a:cs typeface="Consolas" charset="0"/>
              </a:rPr>
            </a:br>
            <a:r>
              <a:rPr lang="en-US" sz="1050" smtClean="0">
                <a:latin typeface="Consolas" charset="0"/>
                <a:ea typeface="Consolas" charset="0"/>
                <a:cs typeface="Consolas" charset="0"/>
              </a:rPr>
              <a:t>16       </a:t>
            </a:r>
            <a:r>
              <a:rPr lang="en-US" sz="1050">
                <a:latin typeface="Consolas" charset="0"/>
                <a:ea typeface="Consolas" charset="0"/>
                <a:cs typeface="Consolas" charset="0"/>
              </a:rPr>
              <a:t>typedef     string                 </a:t>
            </a:r>
            <a:r>
              <a:rPr lang="en-US" sz="1050" smtClean="0">
                <a:latin typeface="Consolas" charset="0"/>
                <a:ea typeface="Consolas" charset="0"/>
                <a:cs typeface="Consolas" charset="0"/>
              </a:rPr>
              <a:t>String</a:t>
            </a:r>
            <a:r>
              <a:rPr lang="en-US" sz="1050">
                <a:latin typeface="Consolas" charset="0"/>
                <a:ea typeface="Consolas" charset="0"/>
                <a:cs typeface="Consolas" charset="0"/>
              </a:rPr>
              <a:t>;</a:t>
            </a:r>
            <a:r>
              <a:rPr lang="en-US" sz="1050" smtClean="0">
                <a:latin typeface="Consolas" charset="0"/>
                <a:ea typeface="Consolas" charset="0"/>
                <a:cs typeface="Consolas" charset="0"/>
              </a:rPr>
              <a:t> </a:t>
            </a:r>
            <a:br>
              <a:rPr lang="en-US" sz="1050" smtClean="0">
                <a:latin typeface="Consolas" charset="0"/>
                <a:ea typeface="Consolas" charset="0"/>
                <a:cs typeface="Consolas" charset="0"/>
              </a:rPr>
            </a:br>
            <a:r>
              <a:rPr lang="en-US" sz="1050" smtClean="0">
                <a:latin typeface="Consolas" charset="0"/>
                <a:ea typeface="Consolas" charset="0"/>
                <a:cs typeface="Consolas" charset="0"/>
              </a:rPr>
              <a:t>17       </a:t>
            </a:r>
            <a:r>
              <a:rPr lang="en-US" sz="1050">
                <a:latin typeface="Consolas" charset="0"/>
                <a:ea typeface="Consolas" charset="0"/>
                <a:cs typeface="Consolas" charset="0"/>
              </a:rPr>
              <a:t>typedef     int *                  Pointer_to_Integer;</a:t>
            </a:r>
            <a:br>
              <a:rPr lang="en-US" sz="1050">
                <a:latin typeface="Consolas" charset="0"/>
                <a:ea typeface="Consolas" charset="0"/>
                <a:cs typeface="Consolas" charset="0"/>
              </a:rPr>
            </a:br>
            <a:r>
              <a:rPr lang="en-US" sz="1050" smtClean="0">
                <a:latin typeface="Consolas" charset="0"/>
                <a:ea typeface="Consolas" charset="0"/>
                <a:cs typeface="Consolas" charset="0"/>
              </a:rPr>
              <a:t>18             </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19       </a:t>
            </a:r>
            <a:r>
              <a:rPr lang="en-US" sz="1050">
                <a:latin typeface="Consolas" charset="0"/>
                <a:ea typeface="Consolas" charset="0"/>
                <a:cs typeface="Consolas" charset="0"/>
              </a:rPr>
              <a:t>typedef     int </a:t>
            </a:r>
            <a:r>
              <a:rPr lang="en-US" sz="1050" smtClean="0">
                <a:latin typeface="Consolas" charset="0"/>
                <a:ea typeface="Consolas" charset="0"/>
                <a:cs typeface="Consolas" charset="0"/>
              </a:rPr>
              <a:t>Array_10[10</a:t>
            </a:r>
            <a:r>
              <a:rPr lang="en-US" sz="1050">
                <a:latin typeface="Consolas" charset="0"/>
                <a:ea typeface="Consolas" charset="0"/>
                <a:cs typeface="Consolas" charset="0"/>
              </a:rPr>
              <a:t>];      //alias is </a:t>
            </a:r>
            <a:r>
              <a:rPr lang="en-US" sz="1050" smtClean="0">
                <a:latin typeface="Consolas" charset="0"/>
                <a:ea typeface="Consolas" charset="0"/>
                <a:cs typeface="Consolas" charset="0"/>
              </a:rPr>
              <a:t>Array_10</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20                                          //Array_10 </a:t>
            </a:r>
            <a:r>
              <a:rPr lang="en-US" sz="1050">
                <a:latin typeface="Consolas" charset="0"/>
                <a:ea typeface="Consolas" charset="0"/>
                <a:cs typeface="Consolas" charset="0"/>
              </a:rPr>
              <a:t>identifier; --&gt; int identifier[10</a:t>
            </a:r>
            <a:r>
              <a:rPr lang="en-US" sz="1050" smtClean="0">
                <a:latin typeface="Consolas" charset="0"/>
                <a:ea typeface="Consolas" charset="0"/>
                <a:cs typeface="Consolas"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1050" smtClean="0">
                <a:latin typeface="Consolas" charset="0"/>
                <a:ea typeface="Consolas" charset="0"/>
                <a:cs typeface="Consolas" charset="0"/>
              </a:rPr>
              <a:t>21</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22       </a:t>
            </a:r>
            <a:r>
              <a:rPr lang="en-US" sz="1050">
                <a:latin typeface="Consolas" charset="0"/>
                <a:ea typeface="Consolas" charset="0"/>
                <a:cs typeface="Consolas" charset="0"/>
              </a:rPr>
              <a:t>typedef     basic_ifstream&lt;char&gt;   Input_File; </a:t>
            </a:r>
            <a:br>
              <a:rPr lang="en-US" sz="1050">
                <a:latin typeface="Consolas" charset="0"/>
                <a:ea typeface="Consolas" charset="0"/>
                <a:cs typeface="Consolas" charset="0"/>
              </a:rPr>
            </a:br>
            <a:r>
              <a:rPr lang="en-US" sz="1050" smtClean="0">
                <a:latin typeface="Consolas" charset="0"/>
                <a:ea typeface="Consolas" charset="0"/>
                <a:cs typeface="Consolas" charset="0"/>
              </a:rPr>
              <a:t>23       </a:t>
            </a:r>
            <a:r>
              <a:rPr lang="en-US" sz="1050">
                <a:latin typeface="Consolas" charset="0"/>
                <a:ea typeface="Consolas" charset="0"/>
                <a:cs typeface="Consolas" charset="0"/>
              </a:rPr>
              <a:t>typedef     basic_ofstream&lt;char&gt;   Output_File</a:t>
            </a:r>
            <a:r>
              <a:rPr lang="en-US" sz="1050" smtClean="0">
                <a:latin typeface="Consolas" charset="0"/>
                <a:ea typeface="Consolas" charset="0"/>
                <a:cs typeface="Consolas" charset="0"/>
              </a:rPr>
              <a:t>;      </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24</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25    </a:t>
            </a:r>
            <a:r>
              <a:rPr lang="en-US" sz="1050">
                <a:latin typeface="Consolas" charset="0"/>
                <a:ea typeface="Consolas" charset="0"/>
                <a:cs typeface="Consolas" charset="0"/>
              </a:rPr>
              <a:t>Integer x</a:t>
            </a:r>
            <a:r>
              <a:rPr lang="en-US" sz="1050" smtClean="0">
                <a:latin typeface="Consolas" charset="0"/>
                <a:ea typeface="Consolas" charset="0"/>
                <a:cs typeface="Consolas" charset="0"/>
              </a:rPr>
              <a:t>;</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26    </a:t>
            </a:r>
            <a:r>
              <a:rPr lang="en-US" sz="1050">
                <a:latin typeface="Consolas" charset="0"/>
                <a:ea typeface="Consolas" charset="0"/>
                <a:cs typeface="Consolas" charset="0"/>
              </a:rPr>
              <a:t>Real z;</a:t>
            </a:r>
            <a:br>
              <a:rPr lang="en-US" sz="1050">
                <a:latin typeface="Consolas" charset="0"/>
                <a:ea typeface="Consolas" charset="0"/>
                <a:cs typeface="Consolas" charset="0"/>
              </a:rPr>
            </a:br>
            <a:r>
              <a:rPr lang="en-US" sz="1050" smtClean="0">
                <a:latin typeface="Consolas" charset="0"/>
                <a:ea typeface="Consolas" charset="0"/>
                <a:cs typeface="Consolas" charset="0"/>
              </a:rPr>
              <a:t>27    </a:t>
            </a:r>
            <a:r>
              <a:rPr lang="en-US" sz="1050">
                <a:latin typeface="Consolas" charset="0"/>
                <a:ea typeface="Consolas" charset="0"/>
                <a:cs typeface="Consolas" charset="0"/>
              </a:rPr>
              <a:t>Character letter;</a:t>
            </a:r>
            <a:br>
              <a:rPr lang="en-US" sz="1050">
                <a:latin typeface="Consolas" charset="0"/>
                <a:ea typeface="Consolas" charset="0"/>
                <a:cs typeface="Consolas" charset="0"/>
              </a:rPr>
            </a:br>
            <a:r>
              <a:rPr lang="en-US" sz="1050" smtClean="0">
                <a:latin typeface="Consolas" charset="0"/>
                <a:ea typeface="Consolas" charset="0"/>
                <a:cs typeface="Consolas" charset="0"/>
              </a:rPr>
              <a:t>28    String </a:t>
            </a:r>
            <a:r>
              <a:rPr lang="en-US" sz="1050">
                <a:latin typeface="Consolas" charset="0"/>
                <a:ea typeface="Consolas" charset="0"/>
                <a:cs typeface="Consolas" charset="0"/>
              </a:rPr>
              <a:t>name = "Jack Wilson"; </a:t>
            </a:r>
            <a:endParaRPr lang="en-US" sz="1050" smtClean="0">
              <a:latin typeface="Consolas" charset="0"/>
              <a:ea typeface="Consolas" charset="0"/>
              <a:cs typeface="Consolas"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050" smtClean="0">
                <a:latin typeface="Consolas" charset="0"/>
                <a:ea typeface="Consolas" charset="0"/>
                <a:cs typeface="Consolas" charset="0"/>
              </a:rPr>
              <a:t>29    </a:t>
            </a:r>
            <a:r>
              <a:rPr lang="en-US" sz="1050">
                <a:latin typeface="Consolas" charset="0"/>
                <a:ea typeface="Consolas" charset="0"/>
                <a:cs typeface="Consolas" charset="0"/>
              </a:rPr>
              <a:t>Pointer_to_Integer intPtr = &amp;x;</a:t>
            </a:r>
            <a:br>
              <a:rPr lang="en-US" sz="1050">
                <a:latin typeface="Consolas" charset="0"/>
                <a:ea typeface="Consolas" charset="0"/>
                <a:cs typeface="Consolas" charset="0"/>
              </a:rPr>
            </a:br>
            <a:r>
              <a:rPr lang="en-US" sz="1050" smtClean="0">
                <a:latin typeface="Consolas" charset="0"/>
                <a:ea typeface="Consolas" charset="0"/>
                <a:cs typeface="Consolas" charset="0"/>
              </a:rPr>
              <a:t>30</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31    </a:t>
            </a:r>
            <a:r>
              <a:rPr lang="en-US" sz="1050">
                <a:latin typeface="Consolas" charset="0"/>
                <a:ea typeface="Consolas" charset="0"/>
                <a:cs typeface="Consolas" charset="0"/>
              </a:rPr>
              <a:t>A</a:t>
            </a:r>
            <a:r>
              <a:rPr lang="en-US" sz="1050" smtClean="0">
                <a:latin typeface="Consolas" charset="0"/>
                <a:ea typeface="Consolas" charset="0"/>
                <a:cs typeface="Consolas" charset="0"/>
              </a:rPr>
              <a:t>rray_10 </a:t>
            </a:r>
            <a:r>
              <a:rPr lang="en-US" sz="1050">
                <a:latin typeface="Consolas" charset="0"/>
                <a:ea typeface="Consolas" charset="0"/>
                <a:cs typeface="Consolas" charset="0"/>
              </a:rPr>
              <a:t>scores = {1,2,3,4,5,6,7,8,9,10};</a:t>
            </a:r>
            <a:br>
              <a:rPr lang="en-US" sz="1050">
                <a:latin typeface="Consolas" charset="0"/>
                <a:ea typeface="Consolas" charset="0"/>
                <a:cs typeface="Consolas" charset="0"/>
              </a:rPr>
            </a:br>
            <a:r>
              <a:rPr lang="en-US" sz="1050" smtClean="0">
                <a:latin typeface="Consolas" charset="0"/>
                <a:ea typeface="Consolas" charset="0"/>
                <a:cs typeface="Consolas" charset="0"/>
              </a:rPr>
              <a:t>32 </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33    </a:t>
            </a:r>
            <a:r>
              <a:rPr lang="en-US" sz="1050">
                <a:latin typeface="Consolas" charset="0"/>
                <a:ea typeface="Consolas" charset="0"/>
                <a:cs typeface="Consolas" charset="0"/>
              </a:rPr>
              <a:t>Input_File  inFile;     inFile.open("My Input File.txt</a:t>
            </a:r>
            <a:r>
              <a:rPr lang="en-US" sz="1050" smtClean="0">
                <a:latin typeface="Consolas" charset="0"/>
                <a:ea typeface="Consolas" charset="0"/>
                <a:cs typeface="Consolas" charset="0"/>
              </a:rPr>
              <a:t>");</a:t>
            </a:r>
            <a:r>
              <a:rPr lang="en-US" sz="1050">
                <a:latin typeface="Consolas" charset="0"/>
                <a:ea typeface="Consolas" charset="0"/>
                <a:cs typeface="Consolas" charset="0"/>
              </a:rPr>
              <a:t/>
            </a:r>
            <a:br>
              <a:rPr lang="en-US" sz="1050">
                <a:latin typeface="Consolas" charset="0"/>
                <a:ea typeface="Consolas" charset="0"/>
                <a:cs typeface="Consolas" charset="0"/>
              </a:rPr>
            </a:br>
            <a:r>
              <a:rPr lang="en-US" sz="1050" smtClean="0">
                <a:latin typeface="Consolas" charset="0"/>
                <a:ea typeface="Consolas" charset="0"/>
                <a:cs typeface="Consolas" charset="0"/>
              </a:rPr>
              <a:t>34    </a:t>
            </a:r>
            <a:r>
              <a:rPr lang="en-US" sz="1050">
                <a:latin typeface="Consolas" charset="0"/>
                <a:ea typeface="Consolas" charset="0"/>
                <a:cs typeface="Consolas" charset="0"/>
              </a:rPr>
              <a:t>Output_File outFile;    outFile.open("My Output File.txt");</a:t>
            </a:r>
            <a:br>
              <a:rPr lang="en-US" sz="1050">
                <a:latin typeface="Consolas" charset="0"/>
                <a:ea typeface="Consolas" charset="0"/>
                <a:cs typeface="Consolas" charset="0"/>
              </a:rPr>
            </a:br>
            <a:r>
              <a:rPr lang="en-US" sz="1050" smtClean="0">
                <a:latin typeface="Consolas" charset="0"/>
                <a:ea typeface="Consolas" charset="0"/>
                <a:cs typeface="Consolas" charset="0"/>
              </a:rPr>
              <a:t>35 </a:t>
            </a:r>
            <a:r>
              <a:rPr lang="en-US" sz="1050">
                <a:latin typeface="Consolas" charset="0"/>
                <a:ea typeface="Consolas" charset="0"/>
                <a:cs typeface="Consolas" charset="0"/>
              </a:rPr>
              <a:t>}</a:t>
            </a:r>
          </a:p>
        </p:txBody>
      </p:sp>
      <p:sp>
        <p:nvSpPr>
          <p:cNvPr id="4" name="Footer Placeholder 3"/>
          <p:cNvSpPr>
            <a:spLocks noGrp="1"/>
          </p:cNvSpPr>
          <p:nvPr>
            <p:ph type="ftr" sz="quarter" idx="11"/>
          </p:nvPr>
        </p:nvSpPr>
        <p:spPr/>
        <p:txBody>
          <a:bodyPr/>
          <a:lstStyle/>
          <a:p>
            <a:pPr>
              <a:defRPr/>
            </a:pPr>
            <a:r>
              <a:rPr lang="en-US" smtClean="0"/>
              <a:t>© Copyright 1992-2014 by Pearson Education, Inc. All Rights Reserved.</a:t>
            </a:r>
            <a:endParaRPr lang="en-US"/>
          </a:p>
        </p:txBody>
      </p:sp>
    </p:spTree>
    <p:extLst>
      <p:ext uri="{BB962C8B-B14F-4D97-AF65-F5344CB8AC3E}">
        <p14:creationId xmlns:p14="http://schemas.microsoft.com/office/powerpoint/2010/main" val="5112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3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1992-2014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13.2.3 Stream Input/Output Classes and Objects (cont.)</a:t>
            </a:r>
            <a:endParaRPr lang="en-US" sz="2400" dirty="0" smtClean="0"/>
          </a:p>
        </p:txBody>
      </p:sp>
      <p:sp>
        <p:nvSpPr>
          <p:cNvPr id="28675" name="Text Placeholder 2"/>
          <p:cNvSpPr>
            <a:spLocks noGrp="1"/>
          </p:cNvSpPr>
          <p:nvPr>
            <p:ph type="body" idx="1"/>
          </p:nvPr>
        </p:nvSpPr>
        <p:spPr/>
        <p:txBody>
          <a:bodyPr/>
          <a:lstStyle/>
          <a:p>
            <a:r>
              <a:rPr lang="en-US" altLang="en-US" smtClean="0">
                <a:solidFill>
                  <a:srgbClr val="0033CC"/>
                </a:solidFill>
              </a:rPr>
              <a:t>Templates</a:t>
            </a:r>
            <a:r>
              <a:rPr lang="en-US" altLang="en-US" smtClean="0"/>
              <a:t> </a:t>
            </a:r>
            <a:r>
              <a:rPr lang="en-US" altLang="en-US" smtClean="0">
                <a:solidFill>
                  <a:srgbClr val="C00000"/>
                </a:solidFill>
              </a:rPr>
              <a:t>basic_istream</a:t>
            </a:r>
            <a:r>
              <a:rPr lang="en-US" altLang="en-US" smtClean="0"/>
              <a:t> and </a:t>
            </a:r>
            <a:r>
              <a:rPr lang="en-US" altLang="en-US" smtClean="0">
                <a:solidFill>
                  <a:srgbClr val="C00000"/>
                </a:solidFill>
              </a:rPr>
              <a:t>basic_ostream</a:t>
            </a:r>
            <a:r>
              <a:rPr lang="en-US" altLang="en-US" smtClean="0"/>
              <a:t> both derive through single inheritance from base template basic_ios.</a:t>
            </a:r>
          </a:p>
          <a:p>
            <a:r>
              <a:rPr lang="en-US" altLang="en-US" smtClean="0">
                <a:solidFill>
                  <a:srgbClr val="0033CC"/>
                </a:solidFill>
              </a:rPr>
              <a:t>Template</a:t>
            </a:r>
            <a:r>
              <a:rPr lang="en-US" altLang="en-US" smtClean="0"/>
              <a:t> </a:t>
            </a:r>
            <a:r>
              <a:rPr lang="en-US" altLang="en-US" smtClean="0">
                <a:solidFill>
                  <a:srgbClr val="C00000"/>
                </a:solidFill>
              </a:rPr>
              <a:t>basic_iostream</a:t>
            </a:r>
            <a:r>
              <a:rPr lang="en-US" altLang="en-US" smtClean="0"/>
              <a:t> derives through </a:t>
            </a:r>
            <a:r>
              <a:rPr lang="en-US" altLang="en-US" smtClean="0">
                <a:solidFill>
                  <a:srgbClr val="008000"/>
                </a:solidFill>
              </a:rPr>
              <a:t>multiple inheritance</a:t>
            </a:r>
            <a:r>
              <a:rPr lang="en-US" altLang="en-US" smtClean="0"/>
              <a:t> from templates </a:t>
            </a:r>
            <a:r>
              <a:rPr lang="en-US" altLang="en-US" smtClean="0">
                <a:solidFill>
                  <a:srgbClr val="C00000"/>
                </a:solidFill>
              </a:rPr>
              <a:t>basic_istream</a:t>
            </a:r>
            <a:r>
              <a:rPr lang="en-US" altLang="en-US" smtClean="0"/>
              <a:t> and </a:t>
            </a:r>
            <a:r>
              <a:rPr lang="en-US" altLang="en-US" smtClean="0">
                <a:solidFill>
                  <a:srgbClr val="C00000"/>
                </a:solidFill>
              </a:rPr>
              <a:t>basic_ostream</a:t>
            </a:r>
            <a:r>
              <a:rPr lang="en-US" altLang="en-US" smtClean="0"/>
              <a:t>.</a:t>
            </a:r>
          </a:p>
          <a:p>
            <a:r>
              <a:rPr lang="en-US" altLang="en-US" smtClean="0"/>
              <a:t>The UML class diagram of Fig. 13.1 summarizes these inheritance relationships.</a:t>
            </a:r>
          </a:p>
        </p:txBody>
      </p:sp>
      <p:sp>
        <p:nvSpPr>
          <p:cNvPr id="2867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pphtp9_13_Page_10"/>
          <p:cNvPicPr>
            <a:picLocks noGrp="1" noChangeAspect="1"/>
          </p:cNvPicPr>
          <p:nvPr isPhoto="1"/>
        </p:nvPicPr>
        <p:blipFill rotWithShape="1">
          <a:blip r:embed="rId2">
            <a:extLst>
              <a:ext uri="{28A0092B-C50C-407E-A947-70E740481C1C}">
                <a14:useLocalDpi xmlns:a14="http://schemas.microsoft.com/office/drawing/2010/main" val="0"/>
              </a:ext>
            </a:extLst>
          </a:blip>
          <a:srcRect l="12501" r="26666" b="43122"/>
          <a:stretch/>
        </p:blipFill>
        <p:spPr bwMode="auto">
          <a:xfrm>
            <a:off x="304800" y="381000"/>
            <a:ext cx="7920204"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319"/>
            <a:ext cx="8229600" cy="1143000"/>
          </a:xfrm>
        </p:spPr>
        <p:txBody>
          <a:bodyPr>
            <a:normAutofit/>
          </a:bodyPr>
          <a:lstStyle/>
          <a:p>
            <a:r>
              <a:rPr lang="en-US" sz="2400" smtClean="0"/>
              <a:t>13.2.3 Stream Input/Output Classes and Objects (cont.)</a:t>
            </a:r>
            <a:endParaRPr lang="en-US" sz="2400" dirty="0" smtClean="0"/>
          </a:p>
        </p:txBody>
      </p:sp>
      <p:sp>
        <p:nvSpPr>
          <p:cNvPr id="30723" name="Text Placeholder 2"/>
          <p:cNvSpPr>
            <a:spLocks noGrp="1"/>
          </p:cNvSpPr>
          <p:nvPr>
            <p:ph type="body" idx="1"/>
          </p:nvPr>
        </p:nvSpPr>
        <p:spPr>
          <a:xfrm>
            <a:off x="457200" y="1143000"/>
            <a:ext cx="8229600" cy="4737304"/>
          </a:xfrm>
        </p:spPr>
        <p:txBody>
          <a:bodyPr/>
          <a:lstStyle/>
          <a:p>
            <a:pPr>
              <a:spcBef>
                <a:spcPts val="600"/>
              </a:spcBef>
              <a:spcAft>
                <a:spcPts val="600"/>
              </a:spcAft>
            </a:pPr>
            <a:r>
              <a:rPr lang="en-US" altLang="en-US" smtClean="0">
                <a:solidFill>
                  <a:srgbClr val="0033CC"/>
                </a:solidFill>
              </a:rPr>
              <a:t>Predefined object </a:t>
            </a:r>
            <a:r>
              <a:rPr lang="en-US" altLang="en-US" smtClean="0">
                <a:solidFill>
                  <a:srgbClr val="C00000"/>
                </a:solidFill>
              </a:rPr>
              <a:t>cin</a:t>
            </a:r>
            <a:r>
              <a:rPr lang="en-US" altLang="en-US" smtClean="0"/>
              <a:t> is an </a:t>
            </a:r>
            <a:r>
              <a:rPr lang="en-US" altLang="en-US" smtClean="0">
                <a:solidFill>
                  <a:srgbClr val="C00000"/>
                </a:solidFill>
              </a:rPr>
              <a:t>istream</a:t>
            </a:r>
            <a:r>
              <a:rPr lang="en-US" altLang="en-US" smtClean="0">
                <a:solidFill>
                  <a:srgbClr val="008000"/>
                </a:solidFill>
              </a:rPr>
              <a:t> instance</a:t>
            </a:r>
            <a:r>
              <a:rPr lang="en-US" altLang="en-US" smtClean="0"/>
              <a:t> and is said to be “connected to” (or attached to) the standard input device, which usually is the keyboard.</a:t>
            </a:r>
          </a:p>
          <a:p>
            <a:pPr>
              <a:spcBef>
                <a:spcPts val="600"/>
              </a:spcBef>
              <a:spcAft>
                <a:spcPts val="600"/>
              </a:spcAft>
            </a:pPr>
            <a:r>
              <a:rPr lang="en-US" altLang="en-US" smtClean="0"/>
              <a:t>The </a:t>
            </a:r>
            <a:r>
              <a:rPr lang="en-US" altLang="en-US" smtClean="0">
                <a:solidFill>
                  <a:srgbClr val="0033CC"/>
                </a:solidFill>
              </a:rPr>
              <a:t>&gt;&gt; operator </a:t>
            </a:r>
            <a:r>
              <a:rPr lang="en-US" altLang="en-US" smtClean="0"/>
              <a:t>is </a:t>
            </a:r>
            <a:r>
              <a:rPr lang="en-US" altLang="en-US" smtClean="0">
                <a:solidFill>
                  <a:srgbClr val="0033CC"/>
                </a:solidFill>
              </a:rPr>
              <a:t>overloaded</a:t>
            </a:r>
            <a:r>
              <a:rPr lang="en-US" altLang="en-US" smtClean="0"/>
              <a:t> to input data items of fundamental types, strings and pointer values.</a:t>
            </a:r>
          </a:p>
          <a:p>
            <a:pPr>
              <a:spcBef>
                <a:spcPts val="600"/>
              </a:spcBef>
              <a:spcAft>
                <a:spcPts val="600"/>
              </a:spcAft>
            </a:pPr>
            <a:r>
              <a:rPr lang="en-US" altLang="en-US" smtClean="0"/>
              <a:t>The </a:t>
            </a:r>
            <a:r>
              <a:rPr lang="en-US" altLang="en-US" smtClean="0">
                <a:solidFill>
                  <a:srgbClr val="0033CC"/>
                </a:solidFill>
              </a:rPr>
              <a:t>predefined object </a:t>
            </a:r>
            <a:r>
              <a:rPr lang="en-US" altLang="en-US" smtClean="0">
                <a:solidFill>
                  <a:srgbClr val="C00000"/>
                </a:solidFill>
              </a:rPr>
              <a:t>cout</a:t>
            </a:r>
            <a:r>
              <a:rPr lang="en-US" altLang="en-US" smtClean="0"/>
              <a:t> is an </a:t>
            </a:r>
            <a:r>
              <a:rPr lang="en-US" altLang="en-US" smtClean="0">
                <a:solidFill>
                  <a:srgbClr val="C00000"/>
                </a:solidFill>
              </a:rPr>
              <a:t>ostream</a:t>
            </a:r>
            <a:r>
              <a:rPr lang="en-US" altLang="en-US" smtClean="0">
                <a:solidFill>
                  <a:srgbClr val="008000"/>
                </a:solidFill>
              </a:rPr>
              <a:t> instance </a:t>
            </a:r>
            <a:r>
              <a:rPr lang="en-US" altLang="en-US" smtClean="0"/>
              <a:t>and is said to be “connected to” the standard out-put device, which usually is the display screen.</a:t>
            </a:r>
          </a:p>
          <a:p>
            <a:pPr>
              <a:spcBef>
                <a:spcPts val="600"/>
              </a:spcBef>
              <a:spcAft>
                <a:spcPts val="600"/>
              </a:spcAft>
            </a:pPr>
            <a:r>
              <a:rPr lang="en-US" altLang="en-US" smtClean="0">
                <a:solidFill>
                  <a:srgbClr val="008000"/>
                </a:solidFill>
              </a:rPr>
              <a:t>The </a:t>
            </a:r>
            <a:r>
              <a:rPr lang="en-US" altLang="en-US" smtClean="0">
                <a:solidFill>
                  <a:srgbClr val="0033CC"/>
                </a:solidFill>
              </a:rPr>
              <a:t>&lt;&lt; operator </a:t>
            </a:r>
            <a:r>
              <a:rPr lang="en-US" altLang="en-US" smtClean="0">
                <a:solidFill>
                  <a:srgbClr val="008000"/>
                </a:solidFill>
              </a:rPr>
              <a:t>is </a:t>
            </a:r>
            <a:r>
              <a:rPr lang="en-US" altLang="en-US" smtClean="0">
                <a:solidFill>
                  <a:srgbClr val="0033CC"/>
                </a:solidFill>
              </a:rPr>
              <a:t>overloaded</a:t>
            </a:r>
            <a:r>
              <a:rPr lang="en-US" altLang="en-US" smtClean="0">
                <a:solidFill>
                  <a:srgbClr val="008000"/>
                </a:solidFill>
              </a:rPr>
              <a:t> to output data items of fundamental types, strings and pointer values.</a:t>
            </a:r>
          </a:p>
        </p:txBody>
      </p:sp>
      <p:sp>
        <p:nvSpPr>
          <p:cNvPr id="3072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13.2.3 Stream Input/Output Classes and Objects (cont.)</a:t>
            </a:r>
            <a:endParaRPr lang="en-US" sz="2400" dirty="0" smtClean="0"/>
          </a:p>
        </p:txBody>
      </p:sp>
      <p:sp>
        <p:nvSpPr>
          <p:cNvPr id="31747" name="Text Placeholder 2"/>
          <p:cNvSpPr>
            <a:spLocks noGrp="1"/>
          </p:cNvSpPr>
          <p:nvPr>
            <p:ph type="body" idx="1"/>
          </p:nvPr>
        </p:nvSpPr>
        <p:spPr/>
        <p:txBody>
          <a:bodyPr>
            <a:normAutofit fontScale="70000" lnSpcReduction="20000"/>
          </a:bodyPr>
          <a:lstStyle/>
          <a:p>
            <a:pPr>
              <a:lnSpc>
                <a:spcPct val="120000"/>
              </a:lnSpc>
              <a:spcBef>
                <a:spcPts val="600"/>
              </a:spcBef>
              <a:spcAft>
                <a:spcPts val="600"/>
              </a:spcAft>
            </a:pPr>
            <a:r>
              <a:rPr lang="en-US" altLang="en-US" smtClean="0"/>
              <a:t>The </a:t>
            </a:r>
            <a:r>
              <a:rPr lang="en-US" altLang="en-US" smtClean="0">
                <a:solidFill>
                  <a:srgbClr val="0033CC"/>
                </a:solidFill>
              </a:rPr>
              <a:t>predefined object </a:t>
            </a:r>
            <a:r>
              <a:rPr lang="en-US" altLang="en-US" smtClean="0">
                <a:solidFill>
                  <a:srgbClr val="C00000"/>
                </a:solidFill>
              </a:rPr>
              <a:t>cerr</a:t>
            </a:r>
            <a:r>
              <a:rPr lang="en-US" altLang="en-US" smtClean="0"/>
              <a:t> is an ostream instance and is said to be “connected to” the standard error device, normally the screen.</a:t>
            </a:r>
          </a:p>
          <a:p>
            <a:pPr>
              <a:lnSpc>
                <a:spcPct val="120000"/>
              </a:lnSpc>
              <a:spcBef>
                <a:spcPts val="600"/>
              </a:spcBef>
              <a:spcAft>
                <a:spcPts val="600"/>
              </a:spcAft>
            </a:pPr>
            <a:r>
              <a:rPr lang="en-US" altLang="en-US" smtClean="0">
                <a:solidFill>
                  <a:srgbClr val="008000"/>
                </a:solidFill>
              </a:rPr>
              <a:t>Outputs to object cerr are unbuffered, implying that each stream insertion to cerr causes its output to appear immediately - this is appropriate for notifying a user promptly about errors. </a:t>
            </a:r>
          </a:p>
          <a:p>
            <a:pPr>
              <a:lnSpc>
                <a:spcPct val="120000"/>
              </a:lnSpc>
              <a:spcBef>
                <a:spcPts val="600"/>
              </a:spcBef>
              <a:spcAft>
                <a:spcPts val="600"/>
              </a:spcAft>
            </a:pPr>
            <a:r>
              <a:rPr lang="en-US" altLang="en-US" smtClean="0"/>
              <a:t>The </a:t>
            </a:r>
            <a:r>
              <a:rPr lang="en-US" altLang="en-US" smtClean="0">
                <a:solidFill>
                  <a:srgbClr val="0033CC"/>
                </a:solidFill>
              </a:rPr>
              <a:t>predefined object </a:t>
            </a:r>
            <a:r>
              <a:rPr lang="en-US" altLang="en-US" smtClean="0">
                <a:solidFill>
                  <a:srgbClr val="C00000"/>
                </a:solidFill>
              </a:rPr>
              <a:t>clog</a:t>
            </a:r>
            <a:r>
              <a:rPr lang="en-US" altLang="en-US" smtClean="0"/>
              <a:t> is an instance of the ostream class and is said to be “connected to” the standard error device.</a:t>
            </a:r>
          </a:p>
          <a:p>
            <a:pPr>
              <a:lnSpc>
                <a:spcPct val="120000"/>
              </a:lnSpc>
              <a:spcBef>
                <a:spcPts val="600"/>
              </a:spcBef>
              <a:spcAft>
                <a:spcPts val="600"/>
              </a:spcAft>
            </a:pPr>
            <a:r>
              <a:rPr lang="en-US" altLang="en-US" smtClean="0">
                <a:solidFill>
                  <a:srgbClr val="008000"/>
                </a:solidFill>
              </a:rPr>
              <a:t>Outputs to clog are buffered.</a:t>
            </a:r>
          </a:p>
          <a:p>
            <a:pPr>
              <a:lnSpc>
                <a:spcPct val="120000"/>
              </a:lnSpc>
              <a:spcBef>
                <a:spcPts val="600"/>
              </a:spcBef>
              <a:spcAft>
                <a:spcPts val="600"/>
              </a:spcAft>
            </a:pPr>
            <a:r>
              <a:rPr lang="en-US" altLang="en-US" smtClean="0"/>
              <a:t>This means that each insertion to clog could cause its output to be held in a buffer until the buffer is filled or until the buffer is flushed.</a:t>
            </a:r>
          </a:p>
          <a:p>
            <a:pPr>
              <a:lnSpc>
                <a:spcPct val="120000"/>
              </a:lnSpc>
              <a:spcBef>
                <a:spcPts val="600"/>
              </a:spcBef>
              <a:spcAft>
                <a:spcPts val="600"/>
              </a:spcAft>
            </a:pPr>
            <a:r>
              <a:rPr lang="en-US" altLang="en-US" smtClean="0">
                <a:solidFill>
                  <a:srgbClr val="008000"/>
                </a:solidFill>
              </a:rPr>
              <a:t>Buffering is an I/O performance-enhancement technique</a:t>
            </a:r>
            <a:r>
              <a:rPr lang="en-US" altLang="en-US" smtClean="0"/>
              <a:t> discussed in operating-systems courses.</a:t>
            </a:r>
          </a:p>
        </p:txBody>
      </p:sp>
      <p:sp>
        <p:nvSpPr>
          <p:cNvPr id="3174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13.2.3 Stream Input/Output Classes and Objects (cont.)</a:t>
            </a:r>
            <a:endParaRPr lang="en-US" sz="2400" dirty="0" smtClean="0"/>
          </a:p>
        </p:txBody>
      </p:sp>
      <p:sp>
        <p:nvSpPr>
          <p:cNvPr id="32771" name="Text Placeholder 2"/>
          <p:cNvSpPr>
            <a:spLocks noGrp="1"/>
          </p:cNvSpPr>
          <p:nvPr>
            <p:ph type="body" idx="1"/>
          </p:nvPr>
        </p:nvSpPr>
        <p:spPr/>
        <p:txBody>
          <a:bodyPr>
            <a:normAutofit fontScale="77500" lnSpcReduction="20000"/>
          </a:bodyPr>
          <a:lstStyle/>
          <a:p>
            <a:pPr>
              <a:lnSpc>
                <a:spcPct val="120000"/>
              </a:lnSpc>
            </a:pPr>
            <a:r>
              <a:rPr lang="en-US" smtClean="0"/>
              <a:t>File-Processing Templates</a:t>
            </a:r>
          </a:p>
          <a:p>
            <a:pPr>
              <a:lnSpc>
                <a:spcPct val="120000"/>
              </a:lnSpc>
            </a:pPr>
            <a:r>
              <a:rPr lang="en-US" smtClean="0"/>
              <a:t>C++ file processing uses class templates </a:t>
            </a:r>
            <a:r>
              <a:rPr lang="en-US" smtClean="0">
                <a:solidFill>
                  <a:srgbClr val="0033CC"/>
                </a:solidFill>
              </a:rPr>
              <a:t>basic_ifstream</a:t>
            </a:r>
            <a:r>
              <a:rPr lang="en-US" smtClean="0"/>
              <a:t> (for file input), </a:t>
            </a:r>
            <a:r>
              <a:rPr lang="en-US" smtClean="0">
                <a:solidFill>
                  <a:srgbClr val="0033CC"/>
                </a:solidFill>
              </a:rPr>
              <a:t>basic_ofstream</a:t>
            </a:r>
            <a:r>
              <a:rPr lang="en-US" smtClean="0"/>
              <a:t> (for file output) and </a:t>
            </a:r>
            <a:r>
              <a:rPr lang="en-US" smtClean="0">
                <a:solidFill>
                  <a:srgbClr val="0033CC"/>
                </a:solidFill>
              </a:rPr>
              <a:t>basic_fstream</a:t>
            </a:r>
            <a:r>
              <a:rPr lang="en-US" smtClean="0"/>
              <a:t> (for file input and output).</a:t>
            </a:r>
          </a:p>
          <a:p>
            <a:pPr>
              <a:lnSpc>
                <a:spcPct val="120000"/>
              </a:lnSpc>
            </a:pPr>
            <a:r>
              <a:rPr lang="en-US" smtClean="0"/>
              <a:t>As with standard streams, C++ provides typedefs for working with these class templates.</a:t>
            </a:r>
          </a:p>
          <a:p>
            <a:pPr>
              <a:lnSpc>
                <a:spcPct val="120000"/>
              </a:lnSpc>
            </a:pPr>
            <a:r>
              <a:rPr lang="en-US" smtClean="0"/>
              <a:t>The </a:t>
            </a:r>
            <a:r>
              <a:rPr lang="en-US" smtClean="0">
                <a:solidFill>
                  <a:srgbClr val="C00000"/>
                </a:solidFill>
              </a:rPr>
              <a:t>typedef ifstream </a:t>
            </a:r>
            <a:r>
              <a:rPr lang="en-US" smtClean="0"/>
              <a:t>represents a </a:t>
            </a:r>
            <a:r>
              <a:rPr lang="en-US" smtClean="0">
                <a:solidFill>
                  <a:srgbClr val="C00000"/>
                </a:solidFill>
              </a:rPr>
              <a:t>basic_ifstream&lt;char&gt;</a:t>
            </a:r>
            <a:r>
              <a:rPr lang="en-US" smtClean="0"/>
              <a:t> that enables char input from a file.</a:t>
            </a:r>
          </a:p>
          <a:p>
            <a:pPr>
              <a:lnSpc>
                <a:spcPct val="120000"/>
              </a:lnSpc>
            </a:pPr>
            <a:r>
              <a:rPr lang="en-US" smtClean="0"/>
              <a:t>The </a:t>
            </a:r>
            <a:r>
              <a:rPr lang="en-US" smtClean="0">
                <a:solidFill>
                  <a:srgbClr val="C00000"/>
                </a:solidFill>
              </a:rPr>
              <a:t>typedef ofstream </a:t>
            </a:r>
            <a:r>
              <a:rPr lang="en-US" smtClean="0"/>
              <a:t>represents a </a:t>
            </a:r>
            <a:r>
              <a:rPr lang="en-US" smtClean="0">
                <a:solidFill>
                  <a:srgbClr val="C00000"/>
                </a:solidFill>
              </a:rPr>
              <a:t>basic_ofstream&lt;char&gt;</a:t>
            </a:r>
            <a:r>
              <a:rPr lang="en-US" smtClean="0"/>
              <a:t> that enables char output to a file.</a:t>
            </a:r>
          </a:p>
          <a:p>
            <a:pPr>
              <a:lnSpc>
                <a:spcPct val="120000"/>
              </a:lnSpc>
            </a:pPr>
            <a:r>
              <a:rPr lang="en-US" smtClean="0"/>
              <a:t>The </a:t>
            </a:r>
            <a:r>
              <a:rPr lang="en-US" smtClean="0">
                <a:solidFill>
                  <a:srgbClr val="C00000"/>
                </a:solidFill>
              </a:rPr>
              <a:t>typedef fstream </a:t>
            </a:r>
            <a:r>
              <a:rPr lang="en-US" smtClean="0"/>
              <a:t>represents a </a:t>
            </a:r>
            <a:r>
              <a:rPr lang="en-US" smtClean="0">
                <a:solidFill>
                  <a:srgbClr val="C00000"/>
                </a:solidFill>
              </a:rPr>
              <a:t>basic_fstream&lt;char&gt;</a:t>
            </a:r>
            <a:r>
              <a:rPr lang="en-US" smtClean="0"/>
              <a:t> that enables char input from, and output to, a file.</a:t>
            </a:r>
            <a:endParaRPr lang="en-US" dirty="0" smtClean="0"/>
          </a:p>
        </p:txBody>
      </p:sp>
      <p:sp>
        <p:nvSpPr>
          <p:cNvPr id="3277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13.2.3 Stream Input/Output Classes and Objects (cont.)</a:t>
            </a:r>
            <a:endParaRPr lang="en-US" sz="2400" dirty="0" smtClean="0"/>
          </a:p>
        </p:txBody>
      </p:sp>
      <p:sp>
        <p:nvSpPr>
          <p:cNvPr id="33795" name="Text Placeholder 2"/>
          <p:cNvSpPr>
            <a:spLocks noGrp="1"/>
          </p:cNvSpPr>
          <p:nvPr>
            <p:ph type="body" idx="1"/>
          </p:nvPr>
        </p:nvSpPr>
        <p:spPr>
          <a:xfrm>
            <a:off x="457200" y="1417638"/>
            <a:ext cx="8229600" cy="4525962"/>
          </a:xfrm>
        </p:spPr>
        <p:txBody>
          <a:bodyPr>
            <a:normAutofit lnSpcReduction="10000"/>
          </a:bodyPr>
          <a:lstStyle/>
          <a:p>
            <a:pPr>
              <a:lnSpc>
                <a:spcPct val="110000"/>
              </a:lnSpc>
              <a:spcBef>
                <a:spcPts val="600"/>
              </a:spcBef>
              <a:spcAft>
                <a:spcPts val="600"/>
              </a:spcAft>
            </a:pPr>
            <a:r>
              <a:rPr lang="en-US" altLang="en-US" smtClean="0">
                <a:solidFill>
                  <a:srgbClr val="008000"/>
                </a:solidFill>
              </a:rPr>
              <a:t>Template</a:t>
            </a:r>
            <a:r>
              <a:rPr lang="en-US" altLang="en-US" smtClean="0"/>
              <a:t> </a:t>
            </a:r>
            <a:r>
              <a:rPr lang="en-US" altLang="en-US" smtClean="0">
                <a:solidFill>
                  <a:srgbClr val="0033CC"/>
                </a:solidFill>
              </a:rPr>
              <a:t>basic_ifstream</a:t>
            </a:r>
            <a:r>
              <a:rPr lang="en-US" altLang="en-US" smtClean="0"/>
              <a:t> inherits from </a:t>
            </a:r>
            <a:r>
              <a:rPr lang="en-US" altLang="en-US" smtClean="0">
                <a:solidFill>
                  <a:srgbClr val="C00000"/>
                </a:solidFill>
              </a:rPr>
              <a:t>basic_istream</a:t>
            </a:r>
            <a:r>
              <a:rPr lang="en-US" altLang="en-US" smtClean="0"/>
              <a:t>, </a:t>
            </a:r>
            <a:r>
              <a:rPr lang="en-US" altLang="en-US" smtClean="0">
                <a:solidFill>
                  <a:srgbClr val="0033CC"/>
                </a:solidFill>
              </a:rPr>
              <a:t>basic_ofstream</a:t>
            </a:r>
            <a:r>
              <a:rPr lang="en-US" altLang="en-US" smtClean="0"/>
              <a:t> inherits from </a:t>
            </a:r>
            <a:r>
              <a:rPr lang="en-US" altLang="en-US" smtClean="0">
                <a:solidFill>
                  <a:srgbClr val="C00000"/>
                </a:solidFill>
              </a:rPr>
              <a:t>basic_ostream</a:t>
            </a:r>
            <a:r>
              <a:rPr lang="en-US" altLang="en-US" smtClean="0"/>
              <a:t> and </a:t>
            </a:r>
            <a:r>
              <a:rPr lang="en-US" altLang="en-US" smtClean="0">
                <a:solidFill>
                  <a:srgbClr val="0033CC"/>
                </a:solidFill>
              </a:rPr>
              <a:t>basic_fstream</a:t>
            </a:r>
            <a:r>
              <a:rPr lang="en-US" altLang="en-US" smtClean="0"/>
              <a:t> inherits from </a:t>
            </a:r>
            <a:r>
              <a:rPr lang="en-US" altLang="en-US" smtClean="0">
                <a:solidFill>
                  <a:srgbClr val="C00000"/>
                </a:solidFill>
              </a:rPr>
              <a:t>basic_iostream</a:t>
            </a:r>
            <a:r>
              <a:rPr lang="en-US" altLang="en-US" smtClean="0"/>
              <a:t>.</a:t>
            </a:r>
          </a:p>
          <a:p>
            <a:pPr>
              <a:spcBef>
                <a:spcPts val="600"/>
              </a:spcBef>
              <a:spcAft>
                <a:spcPts val="600"/>
              </a:spcAft>
            </a:pPr>
            <a:r>
              <a:rPr lang="en-US" altLang="en-US" smtClean="0"/>
              <a:t>The UML class diagram of Fig. 13.2 summarizes the various inheritance relationships of the I/O-related classes.</a:t>
            </a:r>
          </a:p>
          <a:p>
            <a:pPr>
              <a:spcBef>
                <a:spcPts val="600"/>
              </a:spcBef>
              <a:spcAft>
                <a:spcPts val="600"/>
              </a:spcAft>
            </a:pPr>
            <a:r>
              <a:rPr lang="en-US" altLang="en-US" smtClean="0"/>
              <a:t>The full stream-I/O class hierarchy provides most of the capabilities that you need.</a:t>
            </a:r>
          </a:p>
          <a:p>
            <a:pPr>
              <a:spcBef>
                <a:spcPts val="600"/>
              </a:spcBef>
              <a:spcAft>
                <a:spcPts val="600"/>
              </a:spcAft>
            </a:pPr>
            <a:r>
              <a:rPr lang="en-US" altLang="en-US" smtClean="0"/>
              <a:t>Consult the class-library reference for your C++ system for additional file-processing information.</a:t>
            </a:r>
          </a:p>
        </p:txBody>
      </p:sp>
      <p:sp>
        <p:nvSpPr>
          <p:cNvPr id="337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pphtp9_13_Page_11"/>
          <p:cNvPicPr>
            <a:picLocks noGrp="1" noChangeAspect="1"/>
          </p:cNvPicPr>
          <p:nvPr isPhoto="1"/>
        </p:nvPicPr>
        <p:blipFill rotWithShape="1">
          <a:blip r:embed="rId2">
            <a:extLst>
              <a:ext uri="{28A0092B-C50C-407E-A947-70E740481C1C}">
                <a14:useLocalDpi xmlns:a14="http://schemas.microsoft.com/office/drawing/2010/main" val="0"/>
              </a:ext>
            </a:extLst>
          </a:blip>
          <a:srcRect l="2521" t="4267" r="-16" b="16270"/>
          <a:stretch/>
        </p:blipFill>
        <p:spPr bwMode="auto">
          <a:xfrm>
            <a:off x="-762000" y="457200"/>
            <a:ext cx="10820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
        <p:nvSpPr>
          <p:cNvPr id="2" name="TextBox 1"/>
          <p:cNvSpPr txBox="1"/>
          <p:nvPr/>
        </p:nvSpPr>
        <p:spPr>
          <a:xfrm>
            <a:off x="457200" y="685800"/>
            <a:ext cx="2895600" cy="461665"/>
          </a:xfrm>
          <a:prstGeom prst="rect">
            <a:avLst/>
          </a:prstGeom>
          <a:noFill/>
        </p:spPr>
        <p:txBody>
          <a:bodyPr wrap="square" rtlCol="0">
            <a:spAutoFit/>
          </a:bodyPr>
          <a:lstStyle/>
          <a:p>
            <a:r>
              <a:rPr lang="en-US" sz="2400" smtClean="0">
                <a:solidFill>
                  <a:srgbClr val="C00000"/>
                </a:solidFill>
              </a:rPr>
              <a:t>Template Hierarchy</a:t>
            </a:r>
            <a:endParaRPr lang="en-US" sz="2400">
              <a:solidFill>
                <a:srgbClr val="C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13.3  Stream Output</a:t>
            </a:r>
            <a:endParaRPr lang="en-US" dirty="0" smtClean="0"/>
          </a:p>
        </p:txBody>
      </p:sp>
      <p:sp>
        <p:nvSpPr>
          <p:cNvPr id="35843" name="Text Placeholder 2"/>
          <p:cNvSpPr>
            <a:spLocks noGrp="1"/>
          </p:cNvSpPr>
          <p:nvPr>
            <p:ph type="body" idx="1"/>
          </p:nvPr>
        </p:nvSpPr>
        <p:spPr/>
        <p:txBody>
          <a:bodyPr/>
          <a:lstStyle/>
          <a:p>
            <a:r>
              <a:rPr lang="en-US" altLang="en-US" smtClean="0">
                <a:solidFill>
                  <a:srgbClr val="0033CC"/>
                </a:solidFill>
              </a:rPr>
              <a:t>Formatted</a:t>
            </a:r>
            <a:r>
              <a:rPr lang="en-US" altLang="en-US" smtClean="0"/>
              <a:t> and </a:t>
            </a:r>
            <a:r>
              <a:rPr lang="en-US" altLang="en-US" smtClean="0">
                <a:solidFill>
                  <a:srgbClr val="0033CC"/>
                </a:solidFill>
              </a:rPr>
              <a:t>unformatted</a:t>
            </a:r>
            <a:r>
              <a:rPr lang="en-US" altLang="en-US" smtClean="0"/>
              <a:t> output capabilities are provided by </a:t>
            </a:r>
            <a:r>
              <a:rPr lang="en-US" altLang="en-US" smtClean="0">
                <a:solidFill>
                  <a:srgbClr val="C00000"/>
                </a:solidFill>
              </a:rPr>
              <a:t>ostream</a:t>
            </a:r>
            <a:r>
              <a:rPr lang="en-US" altLang="en-US" smtClean="0"/>
              <a:t>.</a:t>
            </a:r>
          </a:p>
        </p:txBody>
      </p:sp>
      <p:sp>
        <p:nvSpPr>
          <p:cNvPr id="3584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13.3.1 Output of </a:t>
            </a:r>
            <a:r>
              <a:rPr lang="en-US" smtClean="0">
                <a:solidFill>
                  <a:srgbClr val="0033CC"/>
                </a:solidFill>
              </a:rPr>
              <a:t>char *</a:t>
            </a:r>
            <a:r>
              <a:rPr lang="en-US" smtClean="0"/>
              <a:t> Variables</a:t>
            </a:r>
            <a:endParaRPr lang="en-US" dirty="0" smtClean="0"/>
          </a:p>
        </p:txBody>
      </p:sp>
      <p:sp>
        <p:nvSpPr>
          <p:cNvPr id="36867" name="Text Placeholder 2"/>
          <p:cNvSpPr>
            <a:spLocks noGrp="1"/>
          </p:cNvSpPr>
          <p:nvPr>
            <p:ph type="body" idx="1"/>
          </p:nvPr>
        </p:nvSpPr>
        <p:spPr/>
        <p:txBody>
          <a:bodyPr>
            <a:normAutofit fontScale="92500" lnSpcReduction="10000"/>
          </a:bodyPr>
          <a:lstStyle/>
          <a:p>
            <a:r>
              <a:rPr lang="en-US" altLang="en-US" smtClean="0">
                <a:solidFill>
                  <a:srgbClr val="0033CC"/>
                </a:solidFill>
              </a:rPr>
              <a:t>The </a:t>
            </a:r>
            <a:r>
              <a:rPr lang="en-US" altLang="en-US" smtClean="0">
                <a:solidFill>
                  <a:srgbClr val="C00000"/>
                </a:solidFill>
              </a:rPr>
              <a:t>&lt;&lt; operator </a:t>
            </a:r>
            <a:r>
              <a:rPr lang="en-US" altLang="en-US" smtClean="0">
                <a:solidFill>
                  <a:srgbClr val="0033CC"/>
                </a:solidFill>
              </a:rPr>
              <a:t>has been </a:t>
            </a:r>
            <a:r>
              <a:rPr lang="en-US" altLang="en-US" smtClean="0">
                <a:solidFill>
                  <a:srgbClr val="C00000"/>
                </a:solidFill>
              </a:rPr>
              <a:t>overloaded</a:t>
            </a:r>
            <a:r>
              <a:rPr lang="en-US" altLang="en-US" smtClean="0">
                <a:solidFill>
                  <a:srgbClr val="0033CC"/>
                </a:solidFill>
              </a:rPr>
              <a:t> </a:t>
            </a:r>
            <a:r>
              <a:rPr lang="en-US" altLang="en-US" smtClean="0"/>
              <a:t>to output a </a:t>
            </a:r>
            <a:r>
              <a:rPr lang="en-US" altLang="en-US" smtClean="0">
                <a:solidFill>
                  <a:srgbClr val="0432FF"/>
                </a:solidFill>
              </a:rPr>
              <a:t>char *</a:t>
            </a:r>
            <a:r>
              <a:rPr lang="en-US" altLang="en-US" smtClean="0"/>
              <a:t> as a null-terminated C-style string.</a:t>
            </a:r>
          </a:p>
          <a:p>
            <a:r>
              <a:rPr lang="en-US" altLang="en-US" smtClean="0">
                <a:solidFill>
                  <a:srgbClr val="C00000"/>
                </a:solidFill>
              </a:rPr>
              <a:t>To output the address, you can cast the </a:t>
            </a:r>
            <a:r>
              <a:rPr lang="en-US" altLang="en-US" smtClean="0">
                <a:solidFill>
                  <a:srgbClr val="0432FF"/>
                </a:solidFill>
              </a:rPr>
              <a:t>char *</a:t>
            </a:r>
            <a:r>
              <a:rPr lang="en-US" altLang="en-US" smtClean="0">
                <a:solidFill>
                  <a:srgbClr val="C00000"/>
                </a:solidFill>
              </a:rPr>
              <a:t> to a </a:t>
            </a:r>
            <a:r>
              <a:rPr lang="en-US" altLang="en-US" smtClean="0">
                <a:solidFill>
                  <a:srgbClr val="0432FF"/>
                </a:solidFill>
              </a:rPr>
              <a:t>void *</a:t>
            </a:r>
            <a:r>
              <a:rPr lang="en-US" altLang="en-US" smtClean="0">
                <a:solidFill>
                  <a:srgbClr val="C00000"/>
                </a:solidFill>
              </a:rPr>
              <a:t> (this can be done to any pointer variable).</a:t>
            </a:r>
          </a:p>
          <a:p>
            <a:r>
              <a:rPr lang="en-US" altLang="en-US" smtClean="0"/>
              <a:t>Figure 13.3 demonstrates printing a </a:t>
            </a:r>
            <a:r>
              <a:rPr lang="en-US" altLang="en-US" smtClean="0">
                <a:solidFill>
                  <a:srgbClr val="0033CC"/>
                </a:solidFill>
              </a:rPr>
              <a:t>char *</a:t>
            </a:r>
            <a:r>
              <a:rPr lang="en-US" altLang="en-US" smtClean="0"/>
              <a:t> variable in both string and address formats.</a:t>
            </a:r>
          </a:p>
          <a:p>
            <a:pPr>
              <a:lnSpc>
                <a:spcPct val="110000"/>
              </a:lnSpc>
            </a:pPr>
            <a:r>
              <a:rPr lang="en-US" altLang="en-US" smtClean="0"/>
              <a:t>The address prints as a hexadecimal (base-16) number—in general, </a:t>
            </a:r>
            <a:r>
              <a:rPr lang="en-US" altLang="en-US" smtClean="0">
                <a:solidFill>
                  <a:srgbClr val="008000"/>
                </a:solidFill>
              </a:rPr>
              <a:t>the way addresses print is implementation dependent.</a:t>
            </a:r>
          </a:p>
          <a:p>
            <a:r>
              <a:rPr lang="en-US" altLang="en-US" smtClean="0"/>
              <a:t>To learn more about hexadecimal numbers, see Appendix D.</a:t>
            </a:r>
          </a:p>
        </p:txBody>
      </p:sp>
      <p:sp>
        <p:nvSpPr>
          <p:cNvPr id="3686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13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3_Page_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1992-2014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157" y="152400"/>
            <a:ext cx="8229600" cy="1143000"/>
          </a:xfrm>
        </p:spPr>
        <p:txBody>
          <a:bodyPr>
            <a:normAutofit/>
          </a:bodyPr>
          <a:lstStyle/>
          <a:p>
            <a:r>
              <a:rPr lang="en-US" sz="2800" smtClean="0"/>
              <a:t>13.3.2 Character Output Using Member Function put</a:t>
            </a:r>
            <a:endParaRPr lang="en-US" sz="2800" dirty="0" smtClean="0"/>
          </a:p>
        </p:txBody>
      </p:sp>
      <p:sp>
        <p:nvSpPr>
          <p:cNvPr id="38915" name="Text Placeholder 2"/>
          <p:cNvSpPr>
            <a:spLocks noGrp="1"/>
          </p:cNvSpPr>
          <p:nvPr>
            <p:ph type="body" idx="1"/>
          </p:nvPr>
        </p:nvSpPr>
        <p:spPr>
          <a:xfrm>
            <a:off x="479854" y="1143000"/>
            <a:ext cx="8077200" cy="5181600"/>
          </a:xfrm>
        </p:spPr>
        <p:txBody>
          <a:bodyPr>
            <a:normAutofit fontScale="62500" lnSpcReduction="20000"/>
          </a:bodyPr>
          <a:lstStyle/>
          <a:p>
            <a:pPr>
              <a:lnSpc>
                <a:spcPct val="120000"/>
              </a:lnSpc>
            </a:pPr>
            <a:r>
              <a:rPr lang="en-US" altLang="en-US" smtClean="0"/>
              <a:t>We can use the </a:t>
            </a:r>
            <a:r>
              <a:rPr lang="en-US" altLang="en-US" smtClean="0">
                <a:solidFill>
                  <a:srgbClr val="C00000"/>
                </a:solidFill>
              </a:rPr>
              <a:t>put</a:t>
            </a:r>
            <a:r>
              <a:rPr lang="en-US" altLang="en-US" smtClean="0"/>
              <a:t> </a:t>
            </a:r>
            <a:r>
              <a:rPr lang="en-US" altLang="en-US" smtClean="0">
                <a:solidFill>
                  <a:srgbClr val="0033CC"/>
                </a:solidFill>
              </a:rPr>
              <a:t>member function </a:t>
            </a:r>
            <a:r>
              <a:rPr lang="en-US" altLang="en-US" smtClean="0"/>
              <a:t>to output characters.</a:t>
            </a:r>
          </a:p>
          <a:p>
            <a:pPr>
              <a:lnSpc>
                <a:spcPct val="120000"/>
              </a:lnSpc>
            </a:pPr>
            <a:r>
              <a:rPr lang="en-US" altLang="en-US" smtClean="0"/>
              <a:t>For example, the statement</a:t>
            </a:r>
          </a:p>
          <a:p>
            <a:pPr lvl="2">
              <a:lnSpc>
                <a:spcPct val="120000"/>
              </a:lnSpc>
            </a:pPr>
            <a:r>
              <a:rPr lang="en-US" altLang="en-US" sz="2900" smtClean="0">
                <a:solidFill>
                  <a:srgbClr val="C00000"/>
                </a:solidFill>
              </a:rPr>
              <a:t>cout.put( 'A' );</a:t>
            </a:r>
          </a:p>
          <a:p>
            <a:pPr>
              <a:lnSpc>
                <a:spcPct val="120000"/>
              </a:lnSpc>
            </a:pPr>
            <a:r>
              <a:rPr lang="en-US" altLang="en-US" smtClean="0"/>
              <a:t>displays a single character A.</a:t>
            </a:r>
          </a:p>
          <a:p>
            <a:pPr>
              <a:lnSpc>
                <a:spcPct val="120000"/>
              </a:lnSpc>
            </a:pPr>
            <a:r>
              <a:rPr lang="en-US" altLang="en-US" smtClean="0"/>
              <a:t>Calls to put may be cascaded, as in the statement</a:t>
            </a:r>
          </a:p>
          <a:p>
            <a:pPr lvl="2">
              <a:lnSpc>
                <a:spcPct val="120000"/>
              </a:lnSpc>
            </a:pPr>
            <a:r>
              <a:rPr lang="en-US" altLang="en-US" sz="2900" smtClean="0">
                <a:solidFill>
                  <a:srgbClr val="C00000"/>
                </a:solidFill>
              </a:rPr>
              <a:t>cout.put( 'A' ).put( '\n' );</a:t>
            </a:r>
          </a:p>
          <a:p>
            <a:pPr>
              <a:lnSpc>
                <a:spcPct val="120000"/>
              </a:lnSpc>
            </a:pPr>
            <a:r>
              <a:rPr lang="en-US" altLang="en-US" smtClean="0"/>
              <a:t>which outputs the letter A followed by a newline character.</a:t>
            </a:r>
          </a:p>
          <a:p>
            <a:pPr>
              <a:lnSpc>
                <a:spcPct val="120000"/>
              </a:lnSpc>
            </a:pPr>
            <a:r>
              <a:rPr lang="en-US" altLang="en-US" smtClean="0">
                <a:solidFill>
                  <a:srgbClr val="0033CC"/>
                </a:solidFill>
              </a:rPr>
              <a:t>As with &lt;&lt;, the preceding statement executes in this manner, because the dot operator (.) associates from left to right, and the put member function returns a reference to the ostream object (cout) that received the put call.</a:t>
            </a:r>
          </a:p>
          <a:p>
            <a:pPr>
              <a:lnSpc>
                <a:spcPct val="120000"/>
              </a:lnSpc>
            </a:pPr>
            <a:r>
              <a:rPr lang="en-US" altLang="en-US" smtClean="0">
                <a:solidFill>
                  <a:srgbClr val="008000"/>
                </a:solidFill>
              </a:rPr>
              <a:t>The put function also may be called with a numeric expression that represents an ASCII value, as in the following statement</a:t>
            </a:r>
          </a:p>
          <a:p>
            <a:pPr lvl="2">
              <a:lnSpc>
                <a:spcPct val="120000"/>
              </a:lnSpc>
            </a:pPr>
            <a:r>
              <a:rPr lang="en-US" altLang="en-US" sz="2900" smtClean="0">
                <a:solidFill>
                  <a:srgbClr val="C00000"/>
                </a:solidFill>
              </a:rPr>
              <a:t>cout.put( 65 );</a:t>
            </a:r>
          </a:p>
          <a:p>
            <a:pPr>
              <a:lnSpc>
                <a:spcPct val="120000"/>
              </a:lnSpc>
            </a:pPr>
            <a:r>
              <a:rPr lang="en-US" altLang="en-US" smtClean="0"/>
              <a:t>which also outputs A.</a:t>
            </a:r>
          </a:p>
        </p:txBody>
      </p:sp>
      <p:sp>
        <p:nvSpPr>
          <p:cNvPr id="3891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13.4  Stream Input</a:t>
            </a:r>
            <a:endParaRPr lang="en-US" dirty="0" smtClean="0"/>
          </a:p>
        </p:txBody>
      </p:sp>
      <p:sp>
        <p:nvSpPr>
          <p:cNvPr id="39939" name="Text Placeholder 2"/>
          <p:cNvSpPr>
            <a:spLocks noGrp="1"/>
          </p:cNvSpPr>
          <p:nvPr>
            <p:ph type="body" idx="1"/>
          </p:nvPr>
        </p:nvSpPr>
        <p:spPr>
          <a:xfrm>
            <a:off x="457200" y="1417638"/>
            <a:ext cx="8229600" cy="4602162"/>
          </a:xfrm>
        </p:spPr>
        <p:txBody>
          <a:bodyPr>
            <a:normAutofit fontScale="92500"/>
          </a:bodyPr>
          <a:lstStyle/>
          <a:p>
            <a:pPr>
              <a:lnSpc>
                <a:spcPct val="110000"/>
              </a:lnSpc>
            </a:pPr>
            <a:r>
              <a:rPr lang="en-US" altLang="en-US" sz="1800" smtClean="0"/>
              <a:t>Formatted and unformatted input capabilities are provided by </a:t>
            </a:r>
            <a:r>
              <a:rPr lang="en-US" altLang="en-US" sz="1800" smtClean="0">
                <a:solidFill>
                  <a:srgbClr val="0033CC"/>
                </a:solidFill>
              </a:rPr>
              <a:t>istream</a:t>
            </a:r>
            <a:r>
              <a:rPr lang="en-US" altLang="en-US" sz="1800" smtClean="0"/>
              <a:t>.</a:t>
            </a:r>
          </a:p>
          <a:p>
            <a:pPr>
              <a:lnSpc>
                <a:spcPct val="110000"/>
              </a:lnSpc>
            </a:pPr>
            <a:r>
              <a:rPr lang="en-US" altLang="en-US" sz="1800" smtClean="0">
                <a:solidFill>
                  <a:srgbClr val="008000"/>
                </a:solidFill>
              </a:rPr>
              <a:t>The stream extraction operator (&gt;&gt;) normally skips white-space characters (such as blanks, tabs and newlines) in the input stream; later we’ll see how to change this behavior.</a:t>
            </a:r>
          </a:p>
          <a:p>
            <a:pPr>
              <a:lnSpc>
                <a:spcPct val="110000"/>
              </a:lnSpc>
            </a:pPr>
            <a:r>
              <a:rPr lang="en-US" altLang="en-US" sz="1800" smtClean="0"/>
              <a:t>After each input, the stream extraction operator returns a reference to the stream object that received the extraction message (e.g., cin in the expression </a:t>
            </a:r>
            <a:r>
              <a:rPr lang="en-US" altLang="en-US" sz="1800" b="1" smtClean="0">
                <a:solidFill>
                  <a:srgbClr val="0432FF"/>
                </a:solidFill>
              </a:rPr>
              <a:t>cin &gt;&gt; grade</a:t>
            </a:r>
            <a:r>
              <a:rPr lang="en-US" altLang="en-US" sz="1800" smtClean="0"/>
              <a:t>).</a:t>
            </a:r>
          </a:p>
          <a:p>
            <a:pPr>
              <a:lnSpc>
                <a:spcPct val="110000"/>
              </a:lnSpc>
            </a:pPr>
            <a:r>
              <a:rPr lang="en-US" altLang="en-US" sz="1800" b="1" smtClean="0">
                <a:solidFill>
                  <a:srgbClr val="C00000"/>
                </a:solidFill>
              </a:rPr>
              <a:t>If that reference is used as a condition, the stream’s overloaded void * cast operator function is implicitly invoked to convert the reference into a </a:t>
            </a:r>
            <a:r>
              <a:rPr lang="en-US" altLang="en-US" sz="1800" b="1" smtClean="0">
                <a:solidFill>
                  <a:srgbClr val="0033CC"/>
                </a:solidFill>
              </a:rPr>
              <a:t>non-null pointer value </a:t>
            </a:r>
            <a:r>
              <a:rPr lang="en-US" altLang="en-US" sz="1800" b="1" smtClean="0">
                <a:solidFill>
                  <a:srgbClr val="C00000"/>
                </a:solidFill>
              </a:rPr>
              <a:t>or the </a:t>
            </a:r>
            <a:r>
              <a:rPr lang="en-US" altLang="en-US" sz="1800" b="1" smtClean="0">
                <a:solidFill>
                  <a:srgbClr val="0033CC"/>
                </a:solidFill>
              </a:rPr>
              <a:t>null pointer </a:t>
            </a:r>
            <a:r>
              <a:rPr lang="en-US" altLang="en-US" sz="1800" b="1" smtClean="0">
                <a:solidFill>
                  <a:srgbClr val="C00000"/>
                </a:solidFill>
              </a:rPr>
              <a:t>based on the success or failure, respectively of the last input operation.</a:t>
            </a:r>
          </a:p>
          <a:p>
            <a:pPr lvl="1">
              <a:lnSpc>
                <a:spcPct val="110000"/>
              </a:lnSpc>
            </a:pPr>
            <a:r>
              <a:rPr lang="en-US" altLang="en-US" sz="1700" smtClean="0">
                <a:solidFill>
                  <a:srgbClr val="008000"/>
                </a:solidFill>
              </a:rPr>
              <a:t>A non-null pointer converts to the bool value true to indicate success and the null pointer converts to the bool value false to indicate failure.</a:t>
            </a:r>
          </a:p>
          <a:p>
            <a:pPr>
              <a:lnSpc>
                <a:spcPct val="110000"/>
              </a:lnSpc>
            </a:pPr>
            <a:r>
              <a:rPr lang="en-US" altLang="en-US" sz="1800" smtClean="0"/>
              <a:t>When an attempt is made to read past the end of a stream, the stream’s overloaded void * cast operator returns the null pointer to indicate end-of-file. </a:t>
            </a:r>
          </a:p>
        </p:txBody>
      </p:sp>
      <p:sp>
        <p:nvSpPr>
          <p:cNvPr id="3994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13.4  Stream Input (cont.)</a:t>
            </a:r>
            <a:endParaRPr lang="en-US" dirty="0" smtClean="0"/>
          </a:p>
        </p:txBody>
      </p:sp>
      <p:sp>
        <p:nvSpPr>
          <p:cNvPr id="40963" name="Text Placeholder 2"/>
          <p:cNvSpPr>
            <a:spLocks noGrp="1"/>
          </p:cNvSpPr>
          <p:nvPr>
            <p:ph type="body" idx="1"/>
          </p:nvPr>
        </p:nvSpPr>
        <p:spPr/>
        <p:txBody>
          <a:bodyPr/>
          <a:lstStyle/>
          <a:p>
            <a:pPr>
              <a:spcBef>
                <a:spcPts val="600"/>
              </a:spcBef>
              <a:spcAft>
                <a:spcPts val="600"/>
              </a:spcAft>
            </a:pPr>
            <a:r>
              <a:rPr lang="en-US" altLang="en-US" smtClean="0"/>
              <a:t>Each </a:t>
            </a:r>
            <a:r>
              <a:rPr lang="en-US" altLang="en-US" smtClean="0">
                <a:solidFill>
                  <a:srgbClr val="0033CC"/>
                </a:solidFill>
              </a:rPr>
              <a:t>stream object </a:t>
            </a:r>
            <a:r>
              <a:rPr lang="en-US" altLang="en-US" smtClean="0"/>
              <a:t>contains a </a:t>
            </a:r>
            <a:r>
              <a:rPr lang="en-US" altLang="en-US" smtClean="0">
                <a:solidFill>
                  <a:srgbClr val="C00000"/>
                </a:solidFill>
              </a:rPr>
              <a:t>set of state bits </a:t>
            </a:r>
            <a:r>
              <a:rPr lang="en-US" altLang="en-US" smtClean="0"/>
              <a:t>used to control the stream’s state (i.e., formatting, setting error states, etc.).</a:t>
            </a:r>
          </a:p>
          <a:p>
            <a:pPr>
              <a:spcBef>
                <a:spcPts val="600"/>
              </a:spcBef>
              <a:spcAft>
                <a:spcPts val="600"/>
              </a:spcAft>
            </a:pPr>
            <a:r>
              <a:rPr lang="en-US" altLang="en-US" smtClean="0">
                <a:solidFill>
                  <a:srgbClr val="008000"/>
                </a:solidFill>
              </a:rPr>
              <a:t>These bits are used by the stream’s overloaded void * cast operator to determine whether to return a non-null pointer or the null pointer.</a:t>
            </a:r>
          </a:p>
          <a:p>
            <a:pPr>
              <a:spcBef>
                <a:spcPts val="600"/>
              </a:spcBef>
              <a:spcAft>
                <a:spcPts val="600"/>
              </a:spcAft>
            </a:pPr>
            <a:r>
              <a:rPr lang="en-US" altLang="en-US" b="1" smtClean="0">
                <a:solidFill>
                  <a:srgbClr val="C00000"/>
                </a:solidFill>
              </a:rPr>
              <a:t>Stream extraction causes the stream’s failbit to be set if data of the wrong type is input and causes the stream’s badbit to be set if the operation fails.</a:t>
            </a:r>
          </a:p>
        </p:txBody>
      </p:sp>
      <p:sp>
        <p:nvSpPr>
          <p:cNvPr id="4096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13.4.1 </a:t>
            </a:r>
            <a:r>
              <a:rPr lang="en-US" smtClean="0">
                <a:solidFill>
                  <a:srgbClr val="0033CC"/>
                </a:solidFill>
              </a:rPr>
              <a:t>get</a:t>
            </a:r>
            <a:r>
              <a:rPr lang="en-US" smtClean="0"/>
              <a:t> and </a:t>
            </a:r>
            <a:r>
              <a:rPr lang="en-US" smtClean="0">
                <a:solidFill>
                  <a:srgbClr val="0033CC"/>
                </a:solidFill>
              </a:rPr>
              <a:t>getline</a:t>
            </a:r>
            <a:r>
              <a:rPr lang="en-US" smtClean="0"/>
              <a:t> Member Functions</a:t>
            </a:r>
            <a:endParaRPr lang="en-US" dirty="0" smtClean="0"/>
          </a:p>
        </p:txBody>
      </p:sp>
      <p:sp>
        <p:nvSpPr>
          <p:cNvPr id="41987" name="Text Placeholder 2"/>
          <p:cNvSpPr>
            <a:spLocks noGrp="1"/>
          </p:cNvSpPr>
          <p:nvPr>
            <p:ph type="body" idx="1"/>
          </p:nvPr>
        </p:nvSpPr>
        <p:spPr/>
        <p:txBody>
          <a:bodyPr/>
          <a:lstStyle/>
          <a:p>
            <a:r>
              <a:rPr lang="en-US" altLang="en-US" smtClean="0"/>
              <a:t>The </a:t>
            </a:r>
            <a:r>
              <a:rPr lang="en-US" altLang="en-US" smtClean="0">
                <a:solidFill>
                  <a:srgbClr val="C00000"/>
                </a:solidFill>
              </a:rPr>
              <a:t>get member function with no arguments </a:t>
            </a:r>
            <a:r>
              <a:rPr lang="en-US" altLang="en-US" smtClean="0"/>
              <a:t>inputs one character from the designated stream (including white-space characters and other nongraphic characters, such as the key sequence that represents end-of-file) and returns it as the value of the function call.</a:t>
            </a:r>
          </a:p>
          <a:p>
            <a:pPr lvl="1"/>
            <a:r>
              <a:rPr lang="en-US" altLang="en-US" smtClean="0">
                <a:solidFill>
                  <a:srgbClr val="C00000"/>
                </a:solidFill>
                <a:latin typeface="Consolas" panose="020B0609020204030204" pitchFamily="49" charset="0"/>
                <a:cs typeface="Consolas" panose="020B0609020204030204" pitchFamily="49" charset="0"/>
              </a:rPr>
              <a:t>char letter = cin.get();</a:t>
            </a:r>
          </a:p>
          <a:p>
            <a:r>
              <a:rPr lang="en-US" altLang="en-US" smtClean="0">
                <a:solidFill>
                  <a:srgbClr val="008000"/>
                </a:solidFill>
              </a:rPr>
              <a:t>This version of get returns EOF when end-of-file is encountered on the stream. </a:t>
            </a:r>
          </a:p>
        </p:txBody>
      </p:sp>
      <p:sp>
        <p:nvSpPr>
          <p:cNvPr id="4198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13.4.1 </a:t>
            </a:r>
            <a:r>
              <a:rPr lang="en-US" smtClean="0">
                <a:solidFill>
                  <a:srgbClr val="0033CC"/>
                </a:solidFill>
              </a:rPr>
              <a:t>get</a:t>
            </a:r>
            <a:r>
              <a:rPr lang="en-US" smtClean="0"/>
              <a:t> and </a:t>
            </a:r>
            <a:r>
              <a:rPr lang="en-US" smtClean="0">
                <a:solidFill>
                  <a:srgbClr val="0033CC"/>
                </a:solidFill>
              </a:rPr>
              <a:t>getline</a:t>
            </a:r>
            <a:r>
              <a:rPr lang="en-US" smtClean="0"/>
              <a:t> Member Functions</a:t>
            </a:r>
            <a:endParaRPr lang="en-US" dirty="0" smtClean="0"/>
          </a:p>
        </p:txBody>
      </p:sp>
      <p:sp>
        <p:nvSpPr>
          <p:cNvPr id="41987" name="Text Placeholder 2"/>
          <p:cNvSpPr>
            <a:spLocks noGrp="1"/>
          </p:cNvSpPr>
          <p:nvPr>
            <p:ph type="body" idx="1"/>
          </p:nvPr>
        </p:nvSpPr>
        <p:spPr/>
        <p:txBody>
          <a:bodyPr>
            <a:normAutofit fontScale="77500" lnSpcReduction="20000"/>
          </a:bodyPr>
          <a:lstStyle/>
          <a:p>
            <a:pPr>
              <a:lnSpc>
                <a:spcPct val="120000"/>
              </a:lnSpc>
            </a:pPr>
            <a:r>
              <a:rPr lang="en-US" smtClean="0"/>
              <a:t>Using </a:t>
            </a:r>
            <a:r>
              <a:rPr lang="en-US" smtClean="0">
                <a:solidFill>
                  <a:srgbClr val="0033CC"/>
                </a:solidFill>
              </a:rPr>
              <a:t>Member Functions </a:t>
            </a:r>
            <a:r>
              <a:rPr lang="en-US" smtClean="0">
                <a:solidFill>
                  <a:srgbClr val="C00000"/>
                </a:solidFill>
              </a:rPr>
              <a:t>eof, get and put</a:t>
            </a:r>
          </a:p>
          <a:p>
            <a:pPr>
              <a:lnSpc>
                <a:spcPct val="120000"/>
              </a:lnSpc>
            </a:pPr>
            <a:r>
              <a:rPr lang="en-US" smtClean="0"/>
              <a:t>Figure 13.4 demonstrates the use of member functions eof and get on input stream cin and member function put on output stream cout.</a:t>
            </a:r>
          </a:p>
          <a:p>
            <a:pPr>
              <a:lnSpc>
                <a:spcPct val="120000"/>
              </a:lnSpc>
            </a:pPr>
            <a:r>
              <a:rPr lang="en-US" smtClean="0"/>
              <a:t>This program reads characters into the int variable character, so that we can test each character entered to see if it’s </a:t>
            </a:r>
            <a:r>
              <a:rPr lang="en-US" smtClean="0">
                <a:solidFill>
                  <a:srgbClr val="C00000"/>
                </a:solidFill>
              </a:rPr>
              <a:t>EOF</a:t>
            </a:r>
            <a:r>
              <a:rPr lang="en-US" smtClean="0"/>
              <a:t>. </a:t>
            </a:r>
          </a:p>
          <a:p>
            <a:pPr>
              <a:lnSpc>
                <a:spcPct val="120000"/>
              </a:lnSpc>
            </a:pPr>
            <a:r>
              <a:rPr lang="en-US" smtClean="0"/>
              <a:t>The user enters a line of text and presses Enter followed by end-of-file </a:t>
            </a:r>
            <a:r>
              <a:rPr lang="en-US" smtClean="0">
                <a:solidFill>
                  <a:srgbClr val="C00000"/>
                </a:solidFill>
              </a:rPr>
              <a:t>(&lt;Ctrl&gt; z </a:t>
            </a:r>
            <a:r>
              <a:rPr lang="en-US" smtClean="0"/>
              <a:t>on Microsoft Windows systems, </a:t>
            </a:r>
            <a:r>
              <a:rPr lang="en-US" smtClean="0">
                <a:solidFill>
                  <a:srgbClr val="C00000"/>
                </a:solidFill>
              </a:rPr>
              <a:t>&lt;Ctrl&gt; d </a:t>
            </a:r>
            <a:r>
              <a:rPr lang="en-US" smtClean="0"/>
              <a:t>on Linux and Mac systems).</a:t>
            </a:r>
          </a:p>
          <a:p>
            <a:pPr>
              <a:lnSpc>
                <a:spcPct val="120000"/>
              </a:lnSpc>
            </a:pPr>
            <a:r>
              <a:rPr lang="en-US" smtClean="0"/>
              <a:t>This program uses the version of istream member function get that takes no arguments and returns the character being input (line 15).</a:t>
            </a:r>
          </a:p>
          <a:p>
            <a:pPr>
              <a:lnSpc>
                <a:spcPct val="120000"/>
              </a:lnSpc>
            </a:pPr>
            <a:r>
              <a:rPr lang="en-US" smtClean="0">
                <a:solidFill>
                  <a:srgbClr val="008000"/>
                </a:solidFill>
              </a:rPr>
              <a:t>Function eof returns true only after the program attempts to read past the last character in the stream.</a:t>
            </a:r>
            <a:endParaRPr lang="en-US" dirty="0" smtClean="0">
              <a:solidFill>
                <a:srgbClr val="008000"/>
              </a:solidFill>
            </a:endParaRPr>
          </a:p>
        </p:txBody>
      </p:sp>
      <p:sp>
        <p:nvSpPr>
          <p:cNvPr id="4198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pphtp9_13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pphtp9_13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13.4.1 </a:t>
            </a:r>
            <a:r>
              <a:rPr lang="en-US" sz="2800" smtClean="0">
                <a:solidFill>
                  <a:srgbClr val="0033CC"/>
                </a:solidFill>
              </a:rPr>
              <a:t>get</a:t>
            </a:r>
            <a:r>
              <a:rPr lang="en-US" sz="2800" smtClean="0"/>
              <a:t> and </a:t>
            </a:r>
            <a:r>
              <a:rPr lang="en-US" sz="2800" smtClean="0">
                <a:solidFill>
                  <a:srgbClr val="0033CC"/>
                </a:solidFill>
              </a:rPr>
              <a:t>getline</a:t>
            </a:r>
            <a:r>
              <a:rPr lang="en-US" sz="2800" smtClean="0"/>
              <a:t> Member Functions (cont.)</a:t>
            </a:r>
            <a:endParaRPr lang="en-US" sz="2800" dirty="0" smtClean="0"/>
          </a:p>
        </p:txBody>
      </p:sp>
      <p:sp>
        <p:nvSpPr>
          <p:cNvPr id="46083" name="Text Placeholder 2"/>
          <p:cNvSpPr>
            <a:spLocks noGrp="1"/>
          </p:cNvSpPr>
          <p:nvPr>
            <p:ph type="body" idx="1"/>
          </p:nvPr>
        </p:nvSpPr>
        <p:spPr>
          <a:xfrm>
            <a:off x="457200" y="1219200"/>
            <a:ext cx="8229600" cy="4800600"/>
          </a:xfrm>
        </p:spPr>
        <p:txBody>
          <a:bodyPr>
            <a:noAutofit/>
          </a:bodyPr>
          <a:lstStyle/>
          <a:p>
            <a:pPr>
              <a:lnSpc>
                <a:spcPct val="120000"/>
              </a:lnSpc>
            </a:pPr>
            <a:r>
              <a:rPr lang="en-US" altLang="en-US" sz="1400" smtClean="0"/>
              <a:t>The get member function with a </a:t>
            </a:r>
            <a:r>
              <a:rPr lang="en-US" altLang="en-US" sz="1400" smtClean="0">
                <a:solidFill>
                  <a:srgbClr val="0033CC"/>
                </a:solidFill>
              </a:rPr>
              <a:t>character-reference argument </a:t>
            </a:r>
            <a:r>
              <a:rPr lang="en-US" altLang="en-US" sz="1400" smtClean="0"/>
              <a:t>inputs the next character from the input stream (even if this is a white-space character) and stores it in the character argument.</a:t>
            </a:r>
          </a:p>
          <a:p>
            <a:pPr lvl="1">
              <a:lnSpc>
                <a:spcPct val="120000"/>
              </a:lnSpc>
            </a:pPr>
            <a:r>
              <a:rPr lang="en-US" altLang="en-US" sz="1600" smtClean="0">
                <a:solidFill>
                  <a:srgbClr val="C00000"/>
                </a:solidFill>
                <a:latin typeface="Consolas" panose="020B0609020204030204" pitchFamily="49" charset="0"/>
                <a:cs typeface="Consolas" panose="020B0609020204030204" pitchFamily="49" charset="0"/>
              </a:rPr>
              <a:t>int x;     cin.get(x);  </a:t>
            </a:r>
            <a:r>
              <a:rPr lang="en-US" altLang="en-US" sz="1600" smtClean="0">
                <a:solidFill>
                  <a:srgbClr val="008000"/>
                </a:solidFill>
                <a:cs typeface="Consolas" panose="020B0609020204030204" pitchFamily="49" charset="0"/>
              </a:rPr>
              <a:t>//x is passed by reference</a:t>
            </a:r>
          </a:p>
          <a:p>
            <a:pPr>
              <a:lnSpc>
                <a:spcPct val="120000"/>
              </a:lnSpc>
            </a:pPr>
            <a:r>
              <a:rPr lang="en-US" altLang="en-US" sz="1400" smtClean="0"/>
              <a:t>This version of get </a:t>
            </a:r>
            <a:r>
              <a:rPr lang="en-US" altLang="en-US" sz="1400" b="1" smtClean="0">
                <a:solidFill>
                  <a:srgbClr val="0033CC"/>
                </a:solidFill>
              </a:rPr>
              <a:t>returns a reference to the istream object </a:t>
            </a:r>
            <a:r>
              <a:rPr lang="en-US" altLang="en-US" sz="1400" smtClean="0"/>
              <a:t>for which the get member function is being invoked.</a:t>
            </a:r>
          </a:p>
          <a:p>
            <a:pPr>
              <a:lnSpc>
                <a:spcPct val="120000"/>
              </a:lnSpc>
            </a:pPr>
            <a:r>
              <a:rPr lang="en-US" altLang="en-US" sz="1400" smtClean="0"/>
              <a:t>A third version of get takes three arguments—a built-in array of chars, a size limit and a delimiter (with default value '\n').</a:t>
            </a:r>
          </a:p>
          <a:p>
            <a:pPr lvl="1">
              <a:lnSpc>
                <a:spcPct val="120000"/>
              </a:lnSpc>
            </a:pPr>
            <a:r>
              <a:rPr lang="en-US" altLang="en-US" sz="1400" smtClean="0">
                <a:solidFill>
                  <a:srgbClr val="C00000"/>
                </a:solidFill>
                <a:latin typeface="Consolas" panose="020B0609020204030204" pitchFamily="49" charset="0"/>
                <a:cs typeface="Consolas" panose="020B0609020204030204" pitchFamily="49" charset="0"/>
              </a:rPr>
              <a:t>char sentence[61];  cin.get(sentence, 61, ‘\n’)  or cin.get(sentence, 61);</a:t>
            </a:r>
          </a:p>
          <a:p>
            <a:pPr>
              <a:lnSpc>
                <a:spcPct val="120000"/>
              </a:lnSpc>
            </a:pPr>
            <a:r>
              <a:rPr lang="en-US" altLang="en-US" sz="1400" smtClean="0"/>
              <a:t>This version reads characters from the input stream.</a:t>
            </a:r>
          </a:p>
          <a:p>
            <a:pPr>
              <a:lnSpc>
                <a:spcPct val="120000"/>
              </a:lnSpc>
            </a:pPr>
            <a:r>
              <a:rPr lang="en-US" altLang="en-US" sz="1400" smtClean="0">
                <a:solidFill>
                  <a:srgbClr val="008000"/>
                </a:solidFill>
              </a:rPr>
              <a:t>It either reads one fewer than the specified maximum number of characters and terminates or terminates as soon as the delimiter is read.</a:t>
            </a:r>
          </a:p>
          <a:p>
            <a:pPr>
              <a:lnSpc>
                <a:spcPct val="120000"/>
              </a:lnSpc>
            </a:pPr>
            <a:r>
              <a:rPr lang="en-US" altLang="en-US" sz="1400" smtClean="0"/>
              <a:t>A null character is inserted to terminate the input string in the character array used as a buffer by the program.</a:t>
            </a:r>
          </a:p>
          <a:p>
            <a:pPr>
              <a:lnSpc>
                <a:spcPct val="120000"/>
              </a:lnSpc>
            </a:pPr>
            <a:r>
              <a:rPr lang="en-US" altLang="en-US" sz="1400" b="1" smtClean="0">
                <a:solidFill>
                  <a:srgbClr val="0033CC"/>
                </a:solidFill>
              </a:rPr>
              <a:t>The delimiter is not placed in the character array but does remain in the input stream (the delimiter will be the next character read).</a:t>
            </a:r>
          </a:p>
        </p:txBody>
      </p:sp>
      <p:sp>
        <p:nvSpPr>
          <p:cNvPr id="4506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13.4.1 </a:t>
            </a:r>
            <a:r>
              <a:rPr lang="en-US" sz="2800" smtClean="0">
                <a:solidFill>
                  <a:srgbClr val="0033CC"/>
                </a:solidFill>
              </a:rPr>
              <a:t>get</a:t>
            </a:r>
            <a:r>
              <a:rPr lang="en-US" sz="2800" smtClean="0"/>
              <a:t> and </a:t>
            </a:r>
            <a:r>
              <a:rPr lang="en-US" sz="2800" smtClean="0">
                <a:solidFill>
                  <a:srgbClr val="0033CC"/>
                </a:solidFill>
              </a:rPr>
              <a:t>getline</a:t>
            </a:r>
            <a:r>
              <a:rPr lang="en-US" sz="2800" smtClean="0"/>
              <a:t> Member Functions (cont.)</a:t>
            </a:r>
            <a:endParaRPr lang="en-US" sz="2800" dirty="0" smtClean="0"/>
          </a:p>
        </p:txBody>
      </p:sp>
      <p:sp>
        <p:nvSpPr>
          <p:cNvPr id="47107" name="Text Placeholder 2"/>
          <p:cNvSpPr>
            <a:spLocks noGrp="1"/>
          </p:cNvSpPr>
          <p:nvPr>
            <p:ph type="body" idx="1"/>
          </p:nvPr>
        </p:nvSpPr>
        <p:spPr/>
        <p:txBody>
          <a:bodyPr/>
          <a:lstStyle/>
          <a:p>
            <a:r>
              <a:rPr lang="en-US" altLang="en-US" smtClean="0"/>
              <a:t>Figure 13.5 compares input using stream extraction with cin (which reads characters until a white-space character is encountered) and input using cin.get.</a:t>
            </a:r>
          </a:p>
          <a:p>
            <a:r>
              <a:rPr lang="en-US" altLang="en-US" smtClean="0"/>
              <a:t>The call to cin.get (line 22) does not specify a delimiter, so the default '\n' character is used.</a:t>
            </a:r>
          </a:p>
        </p:txBody>
      </p:sp>
      <p:sp>
        <p:nvSpPr>
          <p:cNvPr id="4608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pphtp9_13_Page_1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cpphtp9_13_Page_0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1992-2014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pphtp9_13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13.4.1 </a:t>
            </a:r>
            <a:r>
              <a:rPr lang="en-US" sz="2800" smtClean="0">
                <a:solidFill>
                  <a:srgbClr val="0033CC"/>
                </a:solidFill>
              </a:rPr>
              <a:t>get</a:t>
            </a:r>
            <a:r>
              <a:rPr lang="en-US" sz="2800" smtClean="0"/>
              <a:t> and </a:t>
            </a:r>
            <a:r>
              <a:rPr lang="en-US" sz="2800" smtClean="0">
                <a:solidFill>
                  <a:srgbClr val="0033CC"/>
                </a:solidFill>
              </a:rPr>
              <a:t>getline</a:t>
            </a:r>
            <a:r>
              <a:rPr lang="en-US" sz="2800" smtClean="0"/>
              <a:t> Member Functions (cont.)</a:t>
            </a:r>
            <a:endParaRPr lang="en-US" sz="2800" dirty="0" smtClean="0"/>
          </a:p>
        </p:txBody>
      </p:sp>
      <p:sp>
        <p:nvSpPr>
          <p:cNvPr id="50179" name="Text Placeholder 2"/>
          <p:cNvSpPr>
            <a:spLocks noGrp="1"/>
          </p:cNvSpPr>
          <p:nvPr>
            <p:ph type="body" idx="1"/>
          </p:nvPr>
        </p:nvSpPr>
        <p:spPr/>
        <p:txBody>
          <a:bodyPr/>
          <a:lstStyle/>
          <a:p>
            <a:r>
              <a:rPr lang="en-US" smtClean="0">
                <a:solidFill>
                  <a:srgbClr val="C00000"/>
                </a:solidFill>
              </a:rPr>
              <a:t>Using Member Function </a:t>
            </a:r>
            <a:r>
              <a:rPr lang="en-US" smtClean="0">
                <a:solidFill>
                  <a:srgbClr val="0033CC"/>
                </a:solidFill>
              </a:rPr>
              <a:t>getline</a:t>
            </a:r>
          </a:p>
          <a:p>
            <a:r>
              <a:rPr lang="en-US" smtClean="0"/>
              <a:t>Member function getline operates similarly to the third version of the get member function and inserts a null character after the line in the character array.</a:t>
            </a:r>
          </a:p>
          <a:p>
            <a:r>
              <a:rPr lang="en-US" b="1" smtClean="0">
                <a:solidFill>
                  <a:srgbClr val="0033CC"/>
                </a:solidFill>
              </a:rPr>
              <a:t>The getline member function </a:t>
            </a:r>
            <a:r>
              <a:rPr lang="en-US" b="1" smtClean="0">
                <a:solidFill>
                  <a:srgbClr val="C00000"/>
                </a:solidFill>
              </a:rPr>
              <a:t>removes the delimiter from the stream </a:t>
            </a:r>
            <a:r>
              <a:rPr lang="en-US" b="1" smtClean="0">
                <a:solidFill>
                  <a:srgbClr val="0033CC"/>
                </a:solidFill>
              </a:rPr>
              <a:t>(i.e., reads the character and discards it).</a:t>
            </a:r>
            <a:endParaRPr lang="en-US" smtClean="0">
              <a:solidFill>
                <a:srgbClr val="0033CC"/>
              </a:solidFill>
            </a:endParaRPr>
          </a:p>
          <a:p>
            <a:r>
              <a:rPr lang="en-US" smtClean="0"/>
              <a:t>The program of Fig. 13.6 demonstrates the use of the getline member function to input a line of text (line 13).</a:t>
            </a:r>
            <a:endParaRPr lang="en-US" dirty="0" smtClean="0"/>
          </a:p>
        </p:txBody>
      </p:sp>
      <p:sp>
        <p:nvSpPr>
          <p:cNvPr id="4915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pphtp9_13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13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13.4.2 istream Member Functions </a:t>
            </a:r>
            <a:r>
              <a:rPr lang="en-US" sz="2400" smtClean="0">
                <a:solidFill>
                  <a:srgbClr val="0033CC"/>
                </a:solidFill>
              </a:rPr>
              <a:t>peek</a:t>
            </a:r>
            <a:r>
              <a:rPr lang="en-US" sz="2400" smtClean="0"/>
              <a:t>, </a:t>
            </a:r>
            <a:r>
              <a:rPr lang="en-US" sz="2400" smtClean="0">
                <a:solidFill>
                  <a:srgbClr val="0033CC"/>
                </a:solidFill>
              </a:rPr>
              <a:t>putback</a:t>
            </a:r>
            <a:r>
              <a:rPr lang="en-US" sz="2400" smtClean="0"/>
              <a:t> and </a:t>
            </a:r>
            <a:r>
              <a:rPr lang="en-US" sz="2400" smtClean="0">
                <a:solidFill>
                  <a:srgbClr val="0033CC"/>
                </a:solidFill>
              </a:rPr>
              <a:t>ignore</a:t>
            </a:r>
            <a:endParaRPr lang="en-US" sz="2400" dirty="0" smtClean="0">
              <a:solidFill>
                <a:srgbClr val="0033CC"/>
              </a:solidFill>
            </a:endParaRPr>
          </a:p>
        </p:txBody>
      </p:sp>
      <p:sp>
        <p:nvSpPr>
          <p:cNvPr id="53251" name="Text Placeholder 2"/>
          <p:cNvSpPr>
            <a:spLocks noGrp="1"/>
          </p:cNvSpPr>
          <p:nvPr>
            <p:ph type="body" idx="1"/>
          </p:nvPr>
        </p:nvSpPr>
        <p:spPr>
          <a:xfrm>
            <a:off x="457200" y="1481138"/>
            <a:ext cx="8229600" cy="4614862"/>
          </a:xfrm>
        </p:spPr>
        <p:txBody>
          <a:bodyPr>
            <a:normAutofit fontScale="77500" lnSpcReduction="20000"/>
          </a:bodyPr>
          <a:lstStyle/>
          <a:p>
            <a:pPr>
              <a:lnSpc>
                <a:spcPct val="120000"/>
              </a:lnSpc>
            </a:pPr>
            <a:r>
              <a:rPr lang="en-US" altLang="en-US" smtClean="0"/>
              <a:t>The </a:t>
            </a:r>
            <a:r>
              <a:rPr lang="en-US" altLang="en-US" smtClean="0">
                <a:solidFill>
                  <a:srgbClr val="C00000"/>
                </a:solidFill>
              </a:rPr>
              <a:t>ignore</a:t>
            </a:r>
            <a:r>
              <a:rPr lang="en-US" altLang="en-US" smtClean="0"/>
              <a:t> </a:t>
            </a:r>
            <a:r>
              <a:rPr lang="en-US" altLang="en-US" smtClean="0">
                <a:solidFill>
                  <a:srgbClr val="0033CC"/>
                </a:solidFill>
              </a:rPr>
              <a:t>member function </a:t>
            </a:r>
            <a:r>
              <a:rPr lang="en-US" altLang="en-US" smtClean="0"/>
              <a:t>of </a:t>
            </a:r>
            <a:r>
              <a:rPr lang="en-US" altLang="en-US" smtClean="0">
                <a:solidFill>
                  <a:srgbClr val="C00000"/>
                </a:solidFill>
              </a:rPr>
              <a:t>istream</a:t>
            </a:r>
            <a:r>
              <a:rPr lang="en-US" altLang="en-US" smtClean="0"/>
              <a:t> reads and discards a designated number of characters (the default is one) or terminates upon encountering a designated delimiter (the default is EOF, which causes ignore to skip to the end of the file when reading from a file).</a:t>
            </a:r>
          </a:p>
          <a:p>
            <a:pPr>
              <a:lnSpc>
                <a:spcPct val="120000"/>
              </a:lnSpc>
            </a:pPr>
            <a:r>
              <a:rPr lang="en-US" altLang="en-US" smtClean="0"/>
              <a:t>The </a:t>
            </a:r>
            <a:r>
              <a:rPr lang="en-US" altLang="en-US" smtClean="0">
                <a:solidFill>
                  <a:srgbClr val="C00000"/>
                </a:solidFill>
              </a:rPr>
              <a:t>putback</a:t>
            </a:r>
            <a:r>
              <a:rPr lang="en-US" altLang="en-US" smtClean="0"/>
              <a:t> </a:t>
            </a:r>
            <a:r>
              <a:rPr lang="en-US" altLang="en-US" smtClean="0">
                <a:solidFill>
                  <a:srgbClr val="0033CC"/>
                </a:solidFill>
              </a:rPr>
              <a:t>member function </a:t>
            </a:r>
            <a:r>
              <a:rPr lang="en-US" altLang="en-US" smtClean="0"/>
              <a:t>places the previous character obtained by a </a:t>
            </a:r>
            <a:r>
              <a:rPr lang="en-US" altLang="en-US" smtClean="0">
                <a:solidFill>
                  <a:srgbClr val="C00000"/>
                </a:solidFill>
              </a:rPr>
              <a:t>get</a:t>
            </a:r>
            <a:r>
              <a:rPr lang="en-US" altLang="en-US" smtClean="0"/>
              <a:t> from an input stream back into that stream.</a:t>
            </a:r>
          </a:p>
          <a:p>
            <a:pPr lvl="1">
              <a:lnSpc>
                <a:spcPct val="120000"/>
              </a:lnSpc>
            </a:pPr>
            <a:r>
              <a:rPr lang="en-US" altLang="en-US" smtClean="0"/>
              <a:t>This function is useful for applications that scan an input stream looking for a field beginning with a specific character.</a:t>
            </a:r>
          </a:p>
          <a:p>
            <a:pPr lvl="1">
              <a:lnSpc>
                <a:spcPct val="120000"/>
              </a:lnSpc>
            </a:pPr>
            <a:r>
              <a:rPr lang="en-US" altLang="en-US" smtClean="0"/>
              <a:t>When that character is input, the application returns the character to the stream, so the character can be included in the input data.</a:t>
            </a:r>
          </a:p>
          <a:p>
            <a:pPr>
              <a:lnSpc>
                <a:spcPct val="120000"/>
              </a:lnSpc>
            </a:pPr>
            <a:r>
              <a:rPr lang="en-US" altLang="en-US" smtClean="0"/>
              <a:t>The </a:t>
            </a:r>
            <a:r>
              <a:rPr lang="en-US" altLang="en-US" smtClean="0">
                <a:solidFill>
                  <a:srgbClr val="C00000"/>
                </a:solidFill>
              </a:rPr>
              <a:t>peek</a:t>
            </a:r>
            <a:r>
              <a:rPr lang="en-US" altLang="en-US" smtClean="0"/>
              <a:t> </a:t>
            </a:r>
            <a:r>
              <a:rPr lang="en-US" altLang="en-US" smtClean="0">
                <a:solidFill>
                  <a:srgbClr val="0033CC"/>
                </a:solidFill>
              </a:rPr>
              <a:t>member function </a:t>
            </a:r>
            <a:r>
              <a:rPr lang="en-US" altLang="en-US" b="1" smtClean="0">
                <a:solidFill>
                  <a:srgbClr val="008000"/>
                </a:solidFill>
              </a:rPr>
              <a:t>returns the next character from an input stream but </a:t>
            </a:r>
            <a:r>
              <a:rPr lang="en-US" altLang="en-US" b="1" smtClean="0">
                <a:solidFill>
                  <a:srgbClr val="C00000"/>
                </a:solidFill>
              </a:rPr>
              <a:t>does not remove the character from the stream</a:t>
            </a:r>
            <a:r>
              <a:rPr lang="en-US" altLang="en-US" b="1" smtClean="0">
                <a:solidFill>
                  <a:srgbClr val="008000"/>
                </a:solidFill>
              </a:rPr>
              <a:t>.</a:t>
            </a:r>
          </a:p>
        </p:txBody>
      </p:sp>
      <p:sp>
        <p:nvSpPr>
          <p:cNvPr id="5222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13.4.3 Type-Safe I/O</a:t>
            </a:r>
            <a:endParaRPr lang="en-US" dirty="0" smtClean="0"/>
          </a:p>
        </p:txBody>
      </p:sp>
      <p:sp>
        <p:nvSpPr>
          <p:cNvPr id="54275" name="Text Placeholder 2"/>
          <p:cNvSpPr>
            <a:spLocks noGrp="1"/>
          </p:cNvSpPr>
          <p:nvPr>
            <p:ph type="body" idx="1"/>
          </p:nvPr>
        </p:nvSpPr>
        <p:spPr/>
        <p:txBody>
          <a:bodyPr>
            <a:normAutofit fontScale="85000" lnSpcReduction="20000"/>
          </a:bodyPr>
          <a:lstStyle/>
          <a:p>
            <a:pPr>
              <a:lnSpc>
                <a:spcPct val="120000"/>
              </a:lnSpc>
              <a:spcBef>
                <a:spcPts val="600"/>
              </a:spcBef>
              <a:spcAft>
                <a:spcPts val="600"/>
              </a:spcAft>
            </a:pPr>
            <a:r>
              <a:rPr lang="en-US" altLang="en-US" smtClean="0"/>
              <a:t>C++ offers </a:t>
            </a:r>
            <a:r>
              <a:rPr lang="en-US" altLang="en-US" smtClean="0">
                <a:solidFill>
                  <a:srgbClr val="C00000"/>
                </a:solidFill>
              </a:rPr>
              <a:t>type-safe I/O</a:t>
            </a:r>
            <a:r>
              <a:rPr lang="en-US" altLang="en-US" smtClean="0"/>
              <a:t>.</a:t>
            </a:r>
          </a:p>
          <a:p>
            <a:pPr>
              <a:lnSpc>
                <a:spcPct val="120000"/>
              </a:lnSpc>
              <a:spcBef>
                <a:spcPts val="600"/>
              </a:spcBef>
              <a:spcAft>
                <a:spcPts val="600"/>
              </a:spcAft>
            </a:pPr>
            <a:r>
              <a:rPr lang="en-US" altLang="en-US" smtClean="0"/>
              <a:t>The </a:t>
            </a:r>
            <a:r>
              <a:rPr lang="en-US" altLang="en-US" smtClean="0">
                <a:solidFill>
                  <a:srgbClr val="C00000"/>
                </a:solidFill>
              </a:rPr>
              <a:t>&lt;&lt; and &gt;&gt; operators </a:t>
            </a:r>
            <a:r>
              <a:rPr lang="en-US" altLang="en-US" smtClean="0"/>
              <a:t>are </a:t>
            </a:r>
            <a:r>
              <a:rPr lang="en-US" altLang="en-US" smtClean="0">
                <a:solidFill>
                  <a:srgbClr val="0033CC"/>
                </a:solidFill>
              </a:rPr>
              <a:t>overloaded</a:t>
            </a:r>
            <a:r>
              <a:rPr lang="en-US" altLang="en-US" smtClean="0"/>
              <a:t> to accept data items of specific types.</a:t>
            </a:r>
          </a:p>
          <a:p>
            <a:pPr>
              <a:lnSpc>
                <a:spcPct val="120000"/>
              </a:lnSpc>
              <a:spcBef>
                <a:spcPts val="600"/>
              </a:spcBef>
              <a:spcAft>
                <a:spcPts val="600"/>
              </a:spcAft>
            </a:pPr>
            <a:r>
              <a:rPr lang="en-US" altLang="en-US" smtClean="0"/>
              <a:t>If unexpected data is processed, various </a:t>
            </a:r>
            <a:r>
              <a:rPr lang="en-US" altLang="en-US" smtClean="0">
                <a:solidFill>
                  <a:srgbClr val="0033CC"/>
                </a:solidFill>
              </a:rPr>
              <a:t>error bits </a:t>
            </a:r>
            <a:r>
              <a:rPr lang="en-US" altLang="en-US" smtClean="0"/>
              <a:t>are set, which the user may test to determine whether an I/O operation succeeded or failed.</a:t>
            </a:r>
          </a:p>
          <a:p>
            <a:pPr>
              <a:lnSpc>
                <a:spcPct val="120000"/>
              </a:lnSpc>
              <a:spcBef>
                <a:spcPts val="600"/>
              </a:spcBef>
              <a:spcAft>
                <a:spcPts val="600"/>
              </a:spcAft>
            </a:pPr>
            <a:r>
              <a:rPr lang="en-US" altLang="en-US" smtClean="0"/>
              <a:t>If operator &lt;&lt; or &gt;&gt; has not been overloaded for a user-defined type and you attempt to input into or output the contents of an object of that user-defined type, the compiler reports an error.</a:t>
            </a:r>
          </a:p>
          <a:p>
            <a:pPr>
              <a:lnSpc>
                <a:spcPct val="120000"/>
              </a:lnSpc>
              <a:spcBef>
                <a:spcPts val="600"/>
              </a:spcBef>
              <a:spcAft>
                <a:spcPts val="600"/>
              </a:spcAft>
            </a:pPr>
            <a:r>
              <a:rPr lang="en-US" altLang="en-US" smtClean="0"/>
              <a:t>This enables the program to “stay in control.” </a:t>
            </a:r>
          </a:p>
        </p:txBody>
      </p:sp>
      <p:sp>
        <p:nvSpPr>
          <p:cNvPr id="5325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13.5   </a:t>
            </a:r>
            <a:r>
              <a:rPr lang="en-US" sz="2800" smtClean="0">
                <a:solidFill>
                  <a:srgbClr val="C00000"/>
                </a:solidFill>
              </a:rPr>
              <a:t>Unformatted I/O</a:t>
            </a:r>
            <a:r>
              <a:rPr lang="en-US" sz="2800" smtClean="0"/>
              <a:t> Using </a:t>
            </a:r>
            <a:r>
              <a:rPr lang="en-US" sz="2800" smtClean="0">
                <a:solidFill>
                  <a:srgbClr val="0033CC"/>
                </a:solidFill>
              </a:rPr>
              <a:t>read</a:t>
            </a:r>
            <a:r>
              <a:rPr lang="en-US" sz="2800" smtClean="0"/>
              <a:t>, </a:t>
            </a:r>
            <a:r>
              <a:rPr lang="en-US" sz="2800" smtClean="0">
                <a:solidFill>
                  <a:srgbClr val="0033CC"/>
                </a:solidFill>
              </a:rPr>
              <a:t>write</a:t>
            </a:r>
            <a:r>
              <a:rPr lang="en-US" sz="2800" smtClean="0"/>
              <a:t> and </a:t>
            </a:r>
            <a:r>
              <a:rPr lang="en-US" sz="2800" smtClean="0">
                <a:solidFill>
                  <a:srgbClr val="0033CC"/>
                </a:solidFill>
              </a:rPr>
              <a:t>gcount</a:t>
            </a:r>
            <a:br>
              <a:rPr lang="en-US" sz="2800" smtClean="0">
                <a:solidFill>
                  <a:srgbClr val="0033CC"/>
                </a:solidFill>
              </a:rPr>
            </a:br>
            <a:r>
              <a:rPr lang="en-US" sz="2800">
                <a:solidFill>
                  <a:srgbClr val="0033CC"/>
                </a:solidFill>
              </a:rPr>
              <a:t>	</a:t>
            </a:r>
            <a:r>
              <a:rPr lang="en-US" sz="2800" smtClean="0">
                <a:solidFill>
                  <a:srgbClr val="0033CC"/>
                </a:solidFill>
              </a:rPr>
              <a:t>(read/write some number of bytes)</a:t>
            </a:r>
            <a:endParaRPr lang="en-US" sz="2800" dirty="0" smtClean="0">
              <a:solidFill>
                <a:srgbClr val="0033CC"/>
              </a:solidFill>
            </a:endParaRPr>
          </a:p>
        </p:txBody>
      </p:sp>
      <p:sp>
        <p:nvSpPr>
          <p:cNvPr id="55299" name="Text Placeholder 2"/>
          <p:cNvSpPr>
            <a:spLocks noGrp="1"/>
          </p:cNvSpPr>
          <p:nvPr>
            <p:ph type="body" idx="1"/>
          </p:nvPr>
        </p:nvSpPr>
        <p:spPr/>
        <p:txBody>
          <a:bodyPr>
            <a:normAutofit fontScale="70000" lnSpcReduction="20000"/>
          </a:bodyPr>
          <a:lstStyle/>
          <a:p>
            <a:pPr>
              <a:lnSpc>
                <a:spcPct val="120000"/>
              </a:lnSpc>
            </a:pPr>
            <a:r>
              <a:rPr lang="en-US" altLang="en-US" smtClean="0"/>
              <a:t>Unformatted input/output is performed using the </a:t>
            </a:r>
            <a:r>
              <a:rPr lang="en-US" altLang="en-US" smtClean="0">
                <a:solidFill>
                  <a:srgbClr val="0033CC"/>
                </a:solidFill>
              </a:rPr>
              <a:t>read</a:t>
            </a:r>
            <a:r>
              <a:rPr lang="en-US" altLang="en-US" smtClean="0"/>
              <a:t> and </a:t>
            </a:r>
            <a:r>
              <a:rPr lang="en-US" altLang="en-US" smtClean="0">
                <a:solidFill>
                  <a:srgbClr val="0033CC"/>
                </a:solidFill>
              </a:rPr>
              <a:t>write</a:t>
            </a:r>
            <a:r>
              <a:rPr lang="en-US" altLang="en-US" smtClean="0"/>
              <a:t> member functions of </a:t>
            </a:r>
            <a:r>
              <a:rPr lang="en-US" altLang="en-US" smtClean="0">
                <a:solidFill>
                  <a:srgbClr val="C00000"/>
                </a:solidFill>
              </a:rPr>
              <a:t>istream</a:t>
            </a:r>
            <a:r>
              <a:rPr lang="en-US" altLang="en-US" smtClean="0"/>
              <a:t> and </a:t>
            </a:r>
            <a:r>
              <a:rPr lang="en-US" altLang="en-US" smtClean="0">
                <a:solidFill>
                  <a:srgbClr val="C00000"/>
                </a:solidFill>
              </a:rPr>
              <a:t>ostream</a:t>
            </a:r>
            <a:r>
              <a:rPr lang="en-US" altLang="en-US" smtClean="0"/>
              <a:t>, respectively.</a:t>
            </a:r>
          </a:p>
          <a:p>
            <a:pPr>
              <a:lnSpc>
                <a:spcPct val="120000"/>
              </a:lnSpc>
            </a:pPr>
            <a:r>
              <a:rPr lang="en-US" altLang="en-US" smtClean="0"/>
              <a:t>Member function </a:t>
            </a:r>
            <a:r>
              <a:rPr lang="en-US" altLang="en-US" smtClean="0">
                <a:solidFill>
                  <a:srgbClr val="0033CC"/>
                </a:solidFill>
              </a:rPr>
              <a:t>read</a:t>
            </a:r>
            <a:r>
              <a:rPr lang="en-US" altLang="en-US" smtClean="0"/>
              <a:t> inputs bytes to a built-in array of chars in memory; member function </a:t>
            </a:r>
            <a:r>
              <a:rPr lang="en-US" altLang="en-US" smtClean="0">
                <a:solidFill>
                  <a:srgbClr val="0033CC"/>
                </a:solidFill>
              </a:rPr>
              <a:t>write</a:t>
            </a:r>
            <a:r>
              <a:rPr lang="en-US" altLang="en-US" smtClean="0"/>
              <a:t> outputs bytes from a built-in array of chars .</a:t>
            </a:r>
          </a:p>
          <a:p>
            <a:pPr>
              <a:lnSpc>
                <a:spcPct val="120000"/>
              </a:lnSpc>
            </a:pPr>
            <a:r>
              <a:rPr lang="en-US" altLang="en-US" smtClean="0"/>
              <a:t>These bytes are not formatted in any way.</a:t>
            </a:r>
          </a:p>
          <a:p>
            <a:pPr>
              <a:lnSpc>
                <a:spcPct val="120000"/>
              </a:lnSpc>
            </a:pPr>
            <a:r>
              <a:rPr lang="en-US" altLang="en-US" smtClean="0"/>
              <a:t>They’re input or output as raw bytes.</a:t>
            </a:r>
          </a:p>
          <a:p>
            <a:pPr>
              <a:lnSpc>
                <a:spcPct val="120000"/>
              </a:lnSpc>
            </a:pPr>
            <a:r>
              <a:rPr lang="en-US" altLang="en-US" smtClean="0">
                <a:solidFill>
                  <a:srgbClr val="008000"/>
                </a:solidFill>
              </a:rPr>
              <a:t>The </a:t>
            </a:r>
            <a:r>
              <a:rPr lang="en-US" altLang="en-US" smtClean="0">
                <a:solidFill>
                  <a:srgbClr val="0033CC"/>
                </a:solidFill>
              </a:rPr>
              <a:t>read</a:t>
            </a:r>
            <a:r>
              <a:rPr lang="en-US" altLang="en-US" smtClean="0">
                <a:solidFill>
                  <a:srgbClr val="008000"/>
                </a:solidFill>
              </a:rPr>
              <a:t> member function inputs a designated number of characters into a character array.</a:t>
            </a:r>
          </a:p>
          <a:p>
            <a:pPr>
              <a:lnSpc>
                <a:spcPct val="120000"/>
              </a:lnSpc>
            </a:pPr>
            <a:r>
              <a:rPr lang="en-US" altLang="en-US" smtClean="0">
                <a:solidFill>
                  <a:srgbClr val="C00000"/>
                </a:solidFill>
              </a:rPr>
              <a:t>If fewer than the designated number of characters are read, failbit is set.</a:t>
            </a:r>
          </a:p>
          <a:p>
            <a:pPr>
              <a:lnSpc>
                <a:spcPct val="120000"/>
              </a:lnSpc>
            </a:pPr>
            <a:r>
              <a:rPr lang="en-US" altLang="en-US" smtClean="0"/>
              <a:t>Section 13.8 shows how to determine whether failbit has been set.</a:t>
            </a:r>
          </a:p>
          <a:p>
            <a:pPr>
              <a:lnSpc>
                <a:spcPct val="120000"/>
              </a:lnSpc>
            </a:pPr>
            <a:r>
              <a:rPr lang="en-US" altLang="en-US" smtClean="0"/>
              <a:t>Member function </a:t>
            </a:r>
            <a:r>
              <a:rPr lang="en-US" altLang="en-US" smtClean="0">
                <a:solidFill>
                  <a:srgbClr val="0033CC"/>
                </a:solidFill>
              </a:rPr>
              <a:t>gcount</a:t>
            </a:r>
            <a:r>
              <a:rPr lang="en-US" altLang="en-US" smtClean="0">
                <a:solidFill>
                  <a:srgbClr val="008000"/>
                </a:solidFill>
              </a:rPr>
              <a:t> reports the number of characters read by the last input operation.</a:t>
            </a:r>
          </a:p>
        </p:txBody>
      </p:sp>
      <p:sp>
        <p:nvSpPr>
          <p:cNvPr id="5427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a:t>13.5  </a:t>
            </a:r>
            <a:r>
              <a:rPr lang="en-US" sz="2400">
                <a:solidFill>
                  <a:srgbClr val="C00000"/>
                </a:solidFill>
              </a:rPr>
              <a:t>Unformatted I/O</a:t>
            </a:r>
            <a:r>
              <a:rPr lang="en-US" sz="2400"/>
              <a:t> Using </a:t>
            </a:r>
            <a:r>
              <a:rPr lang="en-US" sz="2400">
                <a:solidFill>
                  <a:srgbClr val="0033CC"/>
                </a:solidFill>
              </a:rPr>
              <a:t>read</a:t>
            </a:r>
            <a:r>
              <a:rPr lang="en-US" sz="2400"/>
              <a:t>, </a:t>
            </a:r>
            <a:r>
              <a:rPr lang="en-US" sz="2400">
                <a:solidFill>
                  <a:srgbClr val="0033CC"/>
                </a:solidFill>
              </a:rPr>
              <a:t>write</a:t>
            </a:r>
            <a:r>
              <a:rPr lang="en-US" sz="2400"/>
              <a:t> and </a:t>
            </a:r>
            <a:r>
              <a:rPr lang="en-US" sz="2400">
                <a:solidFill>
                  <a:srgbClr val="0033CC"/>
                </a:solidFill>
              </a:rPr>
              <a:t>gcount</a:t>
            </a:r>
            <a:endParaRPr lang="en-US" sz="2400" dirty="0" smtClean="0"/>
          </a:p>
        </p:txBody>
      </p:sp>
      <p:sp>
        <p:nvSpPr>
          <p:cNvPr id="56323" name="Text Placeholder 2"/>
          <p:cNvSpPr>
            <a:spLocks noGrp="1"/>
          </p:cNvSpPr>
          <p:nvPr>
            <p:ph type="body" idx="1"/>
          </p:nvPr>
        </p:nvSpPr>
        <p:spPr/>
        <p:txBody>
          <a:bodyPr/>
          <a:lstStyle/>
          <a:p>
            <a:r>
              <a:rPr lang="en-US" altLang="en-US" smtClean="0"/>
              <a:t>Figure 13.7 demonstrates </a:t>
            </a:r>
            <a:r>
              <a:rPr lang="en-US" altLang="en-US" smtClean="0">
                <a:solidFill>
                  <a:srgbClr val="C00000"/>
                </a:solidFill>
              </a:rPr>
              <a:t>istream member functions </a:t>
            </a:r>
            <a:r>
              <a:rPr lang="en-US" altLang="en-US" smtClean="0">
                <a:solidFill>
                  <a:srgbClr val="0033CC"/>
                </a:solidFill>
              </a:rPr>
              <a:t>read</a:t>
            </a:r>
            <a:r>
              <a:rPr lang="en-US" altLang="en-US" smtClean="0"/>
              <a:t> and </a:t>
            </a:r>
            <a:r>
              <a:rPr lang="en-US" altLang="en-US" smtClean="0">
                <a:solidFill>
                  <a:srgbClr val="0033CC"/>
                </a:solidFill>
              </a:rPr>
              <a:t>gcount</a:t>
            </a:r>
            <a:r>
              <a:rPr lang="en-US" altLang="en-US" smtClean="0"/>
              <a:t>, and </a:t>
            </a:r>
            <a:r>
              <a:rPr lang="en-US" altLang="en-US" smtClean="0">
                <a:solidFill>
                  <a:srgbClr val="C00000"/>
                </a:solidFill>
              </a:rPr>
              <a:t>ostream member function </a:t>
            </a:r>
            <a:r>
              <a:rPr lang="en-US" altLang="en-US" smtClean="0">
                <a:solidFill>
                  <a:srgbClr val="0033CC"/>
                </a:solidFill>
              </a:rPr>
              <a:t>write</a:t>
            </a:r>
            <a:r>
              <a:rPr lang="en-US" altLang="en-US" smtClean="0"/>
              <a:t>.</a:t>
            </a:r>
          </a:p>
          <a:p>
            <a:pPr marL="109537" indent="0">
              <a:buNone/>
            </a:pPr>
            <a:endParaRPr lang="en-US" altLang="en-US" sz="800" smtClean="0"/>
          </a:p>
          <a:p>
            <a:pPr marL="109537" indent="0">
              <a:buNone/>
            </a:pPr>
            <a:endParaRPr lang="en-US" altLang="en-US" sz="800" smtClean="0"/>
          </a:p>
          <a:p>
            <a:pPr marL="109537" indent="0">
              <a:buNone/>
            </a:pPr>
            <a:r>
              <a:rPr lang="en-US" altLang="en-US" sz="1600" smtClean="0">
                <a:latin typeface="Consolas" panose="020B0609020204030204" pitchFamily="49" charset="0"/>
              </a:rPr>
              <a:t>const i</a:t>
            </a:r>
            <a:r>
              <a:rPr lang="en-US" altLang="en-US" sz="1600" smtClean="0">
                <a:latin typeface="Consolas" panose="020B0609020204030204" pitchFamily="49" charset="0"/>
              </a:rPr>
              <a:t>nt SIZE = 81;</a:t>
            </a:r>
          </a:p>
          <a:p>
            <a:pPr marL="109537" indent="0">
              <a:buNone/>
            </a:pPr>
            <a:r>
              <a:rPr lang="en-US" altLang="en-US" sz="1600">
                <a:latin typeface="Consolas" panose="020B0609020204030204" pitchFamily="49" charset="0"/>
              </a:rPr>
              <a:t>c</a:t>
            </a:r>
            <a:r>
              <a:rPr lang="en-US" altLang="en-US" sz="1600" smtClean="0">
                <a:latin typeface="Consolas" panose="020B0609020204030204" pitchFamily="49" charset="0"/>
              </a:rPr>
              <a:t>har array[SIZE];</a:t>
            </a:r>
          </a:p>
          <a:p>
            <a:pPr marL="109537" indent="0">
              <a:buNone/>
            </a:pPr>
            <a:endParaRPr lang="en-US" altLang="en-US" sz="600" smtClean="0">
              <a:latin typeface="Consolas" panose="020B0609020204030204" pitchFamily="49" charset="0"/>
            </a:endParaRPr>
          </a:p>
          <a:p>
            <a:pPr marL="109537" indent="0">
              <a:buNone/>
            </a:pPr>
            <a:r>
              <a:rPr lang="en-US" altLang="en-US" sz="1600">
                <a:latin typeface="Consolas" panose="020B0609020204030204" pitchFamily="49" charset="0"/>
              </a:rPr>
              <a:t>c</a:t>
            </a:r>
            <a:r>
              <a:rPr lang="en-US" altLang="en-US" sz="1600" smtClean="0">
                <a:latin typeface="Consolas" panose="020B0609020204030204" pitchFamily="49" charset="0"/>
              </a:rPr>
              <a:t>out &lt;&lt; “Enter a sentence” &lt;&lt; endl;</a:t>
            </a:r>
          </a:p>
          <a:p>
            <a:pPr marL="109537" indent="0">
              <a:buNone/>
            </a:pPr>
            <a:r>
              <a:rPr lang="en-US" altLang="en-US" sz="1600" smtClean="0">
                <a:solidFill>
                  <a:srgbClr val="0432FF"/>
                </a:solidFill>
                <a:latin typeface="Consolas" panose="020B0609020204030204" pitchFamily="49" charset="0"/>
              </a:rPr>
              <a:t>cin</a:t>
            </a:r>
            <a:r>
              <a:rPr lang="en-US" altLang="en-US" sz="1600" smtClean="0">
                <a:latin typeface="Consolas" panose="020B0609020204030204" pitchFamily="49" charset="0"/>
              </a:rPr>
              <a:t>.</a:t>
            </a:r>
            <a:r>
              <a:rPr lang="en-US" altLang="en-US" sz="1600" smtClean="0">
                <a:solidFill>
                  <a:srgbClr val="C00000"/>
                </a:solidFill>
                <a:latin typeface="Consolas" panose="020B0609020204030204" pitchFamily="49" charset="0"/>
              </a:rPr>
              <a:t>read</a:t>
            </a:r>
            <a:r>
              <a:rPr lang="en-US" altLang="en-US" sz="1600" smtClean="0">
                <a:latin typeface="Consolas" panose="020B0609020204030204" pitchFamily="49" charset="0"/>
              </a:rPr>
              <a:t>( array, 20 ); //read exactly 20 characters (any characters)  </a:t>
            </a:r>
          </a:p>
          <a:p>
            <a:pPr marL="109537" indent="0">
              <a:buNone/>
            </a:pPr>
            <a:endParaRPr lang="en-US" altLang="en-US" sz="600" smtClean="0">
              <a:latin typeface="Consolas" panose="020B0609020204030204" pitchFamily="49" charset="0"/>
            </a:endParaRPr>
          </a:p>
          <a:p>
            <a:pPr marL="109537" indent="0">
              <a:buNone/>
            </a:pPr>
            <a:r>
              <a:rPr lang="en-US" altLang="en-US" sz="1600" smtClean="0">
                <a:latin typeface="Consolas" panose="020B0609020204030204" pitchFamily="49" charset="0"/>
              </a:rPr>
              <a:t>//</a:t>
            </a:r>
            <a:r>
              <a:rPr lang="en-US" altLang="en-US" sz="1600" smtClean="0">
                <a:solidFill>
                  <a:srgbClr val="0033CC"/>
                </a:solidFill>
                <a:latin typeface="Consolas" panose="020B0609020204030204" pitchFamily="49" charset="0"/>
              </a:rPr>
              <a:t>cin</a:t>
            </a:r>
            <a:r>
              <a:rPr lang="en-US" altLang="en-US" sz="1600" smtClean="0">
                <a:latin typeface="Consolas" panose="020B0609020204030204" pitchFamily="49" charset="0"/>
              </a:rPr>
              <a:t>.</a:t>
            </a:r>
            <a:r>
              <a:rPr lang="en-US" altLang="en-US" sz="1600" smtClean="0">
                <a:solidFill>
                  <a:srgbClr val="C00000"/>
                </a:solidFill>
                <a:latin typeface="Consolas" panose="020B0609020204030204" pitchFamily="49" charset="0"/>
              </a:rPr>
              <a:t>gcount()</a:t>
            </a:r>
            <a:r>
              <a:rPr lang="en-US" altLang="en-US" sz="1600" smtClean="0">
                <a:latin typeface="Consolas" panose="020B0609020204030204" pitchFamily="49" charset="0"/>
              </a:rPr>
              <a:t> //number of characters read (including whitespace)</a:t>
            </a:r>
            <a:endParaRPr lang="en-US" altLang="en-US" sz="1600" smtClean="0">
              <a:latin typeface="Consolas" panose="020B0609020204030204" pitchFamily="49" charset="0"/>
            </a:endParaRPr>
          </a:p>
          <a:p>
            <a:pPr marL="109537" indent="0">
              <a:buNone/>
            </a:pPr>
            <a:endParaRPr lang="en-US" altLang="en-US" sz="600" smtClean="0">
              <a:latin typeface="Consolas" panose="020B0609020204030204" pitchFamily="49" charset="0"/>
            </a:endParaRPr>
          </a:p>
          <a:p>
            <a:pPr marL="109537" indent="0">
              <a:buNone/>
            </a:pPr>
            <a:r>
              <a:rPr lang="en-US" altLang="en-US" sz="1600" smtClean="0">
                <a:solidFill>
                  <a:srgbClr val="0432FF"/>
                </a:solidFill>
                <a:latin typeface="Consolas" panose="020B0609020204030204" pitchFamily="49" charset="0"/>
              </a:rPr>
              <a:t>cout</a:t>
            </a:r>
            <a:r>
              <a:rPr lang="en-US" altLang="en-US" sz="1600" smtClean="0">
                <a:latin typeface="Consolas" panose="020B0609020204030204" pitchFamily="49" charset="0"/>
              </a:rPr>
              <a:t>.</a:t>
            </a:r>
            <a:r>
              <a:rPr lang="en-US" altLang="en-US" sz="1600" smtClean="0">
                <a:solidFill>
                  <a:srgbClr val="C00000"/>
                </a:solidFill>
                <a:latin typeface="Consolas" panose="020B0609020204030204" pitchFamily="49" charset="0"/>
              </a:rPr>
              <a:t>write</a:t>
            </a:r>
            <a:r>
              <a:rPr lang="en-US" altLang="en-US" sz="1600" smtClean="0">
                <a:latin typeface="Consolas" panose="020B0609020204030204" pitchFamily="49" charset="0"/>
              </a:rPr>
              <a:t>( array, </a:t>
            </a:r>
            <a:r>
              <a:rPr lang="en-US" altLang="en-US" sz="1600">
                <a:solidFill>
                  <a:srgbClr val="0432FF"/>
                </a:solidFill>
                <a:latin typeface="Consolas" panose="020B0609020204030204" pitchFamily="49" charset="0"/>
              </a:rPr>
              <a:t>cin</a:t>
            </a:r>
            <a:r>
              <a:rPr lang="en-US" altLang="en-US" sz="1600">
                <a:latin typeface="Consolas" panose="020B0609020204030204" pitchFamily="49" charset="0"/>
              </a:rPr>
              <a:t>.</a:t>
            </a:r>
            <a:r>
              <a:rPr lang="en-US" altLang="en-US" sz="1600">
                <a:solidFill>
                  <a:srgbClr val="C00000"/>
                </a:solidFill>
                <a:latin typeface="Consolas" panose="020B0609020204030204" pitchFamily="49" charset="0"/>
              </a:rPr>
              <a:t>gcount</a:t>
            </a:r>
            <a:r>
              <a:rPr lang="en-US" altLang="en-US" sz="1600">
                <a:solidFill>
                  <a:srgbClr val="C00000"/>
                </a:solidFill>
                <a:latin typeface="Consolas" panose="020B0609020204030204" pitchFamily="49" charset="0"/>
              </a:rPr>
              <a:t>() </a:t>
            </a:r>
            <a:r>
              <a:rPr lang="en-US" altLang="en-US" sz="1600" smtClean="0">
                <a:latin typeface="Consolas" panose="020B0609020204030204" pitchFamily="49" charset="0"/>
              </a:rPr>
              <a:t>); cout &lt;&lt; endl;</a:t>
            </a:r>
            <a:endParaRPr lang="en-US" altLang="en-US" sz="1600">
              <a:latin typeface="Consolas" panose="020B0609020204030204" pitchFamily="49" charset="0"/>
            </a:endParaRPr>
          </a:p>
          <a:p>
            <a:pPr marL="109537" indent="0">
              <a:buNone/>
            </a:pPr>
            <a:endParaRPr lang="en-US" altLang="en-US" sz="2000" smtClean="0"/>
          </a:p>
        </p:txBody>
      </p:sp>
      <p:sp>
        <p:nvSpPr>
          <p:cNvPr id="5530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13_Page_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13.6  Introduction to </a:t>
            </a:r>
            <a:r>
              <a:rPr lang="en-US" smtClean="0">
                <a:solidFill>
                  <a:srgbClr val="0033CC"/>
                </a:solidFill>
              </a:rPr>
              <a:t>Stream Manipulators</a:t>
            </a:r>
            <a:endParaRPr lang="en-US" dirty="0" smtClean="0">
              <a:solidFill>
                <a:srgbClr val="0033CC"/>
              </a:solidFill>
            </a:endParaRPr>
          </a:p>
        </p:txBody>
      </p:sp>
      <p:sp>
        <p:nvSpPr>
          <p:cNvPr id="58371" name="Text Placeholder 2"/>
          <p:cNvSpPr>
            <a:spLocks noGrp="1"/>
          </p:cNvSpPr>
          <p:nvPr>
            <p:ph type="body" idx="1"/>
          </p:nvPr>
        </p:nvSpPr>
        <p:spPr/>
        <p:txBody>
          <a:bodyPr/>
          <a:lstStyle/>
          <a:p>
            <a:r>
              <a:rPr lang="en-US" altLang="en-US" smtClean="0"/>
              <a:t>C++ provides various stream manipulators that perform formatting tasks.</a:t>
            </a:r>
          </a:p>
          <a:p>
            <a:pPr>
              <a:spcBef>
                <a:spcPts val="600"/>
              </a:spcBef>
              <a:spcAft>
                <a:spcPts val="600"/>
              </a:spcAft>
            </a:pPr>
            <a:r>
              <a:rPr lang="en-US" altLang="en-US" smtClean="0"/>
              <a:t>The stream manipulators provide capabilities such as setting field widths, setting precision, setting and unsetting format state, setting the fill character in fields, flushing streams, inserting a newline into the output stream (and flushing the stream), inserting a null character into the output stream and skipping white space in the input stream.</a:t>
            </a:r>
          </a:p>
          <a:p>
            <a:r>
              <a:rPr lang="en-US" altLang="en-US" smtClean="0"/>
              <a:t>These features are described in the following sections.    </a:t>
            </a:r>
          </a:p>
        </p:txBody>
      </p:sp>
      <p:sp>
        <p:nvSpPr>
          <p:cNvPr id="5837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13.1  Introduction</a:t>
            </a:r>
            <a:endParaRPr lang="en-US" dirty="0" smtClean="0"/>
          </a:p>
        </p:txBody>
      </p:sp>
      <p:sp>
        <p:nvSpPr>
          <p:cNvPr id="14339" name="Text Placeholder 2"/>
          <p:cNvSpPr>
            <a:spLocks noGrp="1"/>
          </p:cNvSpPr>
          <p:nvPr>
            <p:ph type="body" idx="1"/>
          </p:nvPr>
        </p:nvSpPr>
        <p:spPr/>
        <p:txBody>
          <a:bodyPr>
            <a:normAutofit fontScale="77500" lnSpcReduction="20000"/>
          </a:bodyPr>
          <a:lstStyle/>
          <a:p>
            <a:pPr>
              <a:lnSpc>
                <a:spcPct val="120000"/>
              </a:lnSpc>
            </a:pPr>
            <a:r>
              <a:rPr lang="en-US" altLang="en-US" smtClean="0">
                <a:solidFill>
                  <a:srgbClr val="C00000"/>
                </a:solidFill>
              </a:rPr>
              <a:t>C++ uses type-safe I/O.</a:t>
            </a:r>
          </a:p>
          <a:p>
            <a:pPr>
              <a:lnSpc>
                <a:spcPct val="120000"/>
              </a:lnSpc>
            </a:pPr>
            <a:r>
              <a:rPr lang="en-US" altLang="en-US" smtClean="0"/>
              <a:t>Each I/O operation is executed in a manner sensitive to the data type.</a:t>
            </a:r>
          </a:p>
          <a:p>
            <a:pPr>
              <a:lnSpc>
                <a:spcPct val="120000"/>
              </a:lnSpc>
            </a:pPr>
            <a:r>
              <a:rPr lang="en-US" altLang="en-US" smtClean="0"/>
              <a:t>If an I/O function has been defined to handle a particular data type, then that member function is called to handle that data type.</a:t>
            </a:r>
          </a:p>
          <a:p>
            <a:pPr>
              <a:lnSpc>
                <a:spcPct val="120000"/>
              </a:lnSpc>
            </a:pPr>
            <a:r>
              <a:rPr lang="en-US" altLang="en-US" smtClean="0"/>
              <a:t>If there is no match between the type of the actual data and a function for handling that data type, the compiler generates an error.</a:t>
            </a:r>
          </a:p>
          <a:p>
            <a:pPr>
              <a:lnSpc>
                <a:spcPct val="120000"/>
              </a:lnSpc>
            </a:pPr>
            <a:r>
              <a:rPr lang="en-US" altLang="en-US" smtClean="0"/>
              <a:t>Thus, improper data cannot “sneak” through the system.</a:t>
            </a:r>
          </a:p>
          <a:p>
            <a:pPr>
              <a:lnSpc>
                <a:spcPct val="120000"/>
              </a:lnSpc>
            </a:pPr>
            <a:r>
              <a:rPr lang="en-US" altLang="en-US" smtClean="0">
                <a:solidFill>
                  <a:srgbClr val="0033CC"/>
                </a:solidFill>
              </a:rPr>
              <a:t>Users can specify how to perform I/O for objects of </a:t>
            </a:r>
            <a:r>
              <a:rPr lang="en-US" altLang="en-US" smtClean="0">
                <a:solidFill>
                  <a:srgbClr val="FF0000"/>
                </a:solidFill>
              </a:rPr>
              <a:t>user-defined types </a:t>
            </a:r>
            <a:r>
              <a:rPr lang="en-US" altLang="en-US" smtClean="0">
                <a:solidFill>
                  <a:srgbClr val="0033CC"/>
                </a:solidFill>
              </a:rPr>
              <a:t>by overloading the stream insertion operator (&lt;&lt;) and the stream extraction operator (&gt;&gt;).</a:t>
            </a:r>
          </a:p>
        </p:txBody>
      </p:sp>
      <p:sp>
        <p:nvSpPr>
          <p:cNvPr id="1434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13.6.1 Integral Stream Base: </a:t>
            </a:r>
            <a:r>
              <a:rPr lang="en-US" sz="2800" smtClean="0">
                <a:solidFill>
                  <a:srgbClr val="0033CC"/>
                </a:solidFill>
              </a:rPr>
              <a:t>dec</a:t>
            </a:r>
            <a:r>
              <a:rPr lang="en-US" sz="2800" smtClean="0"/>
              <a:t>, </a:t>
            </a:r>
            <a:r>
              <a:rPr lang="en-US" sz="2800" smtClean="0">
                <a:solidFill>
                  <a:srgbClr val="0033CC"/>
                </a:solidFill>
              </a:rPr>
              <a:t>oct</a:t>
            </a:r>
            <a:r>
              <a:rPr lang="en-US" sz="2800" smtClean="0"/>
              <a:t>, </a:t>
            </a:r>
            <a:r>
              <a:rPr lang="en-US" sz="2800" smtClean="0">
                <a:solidFill>
                  <a:srgbClr val="0033CC"/>
                </a:solidFill>
              </a:rPr>
              <a:t>hex</a:t>
            </a:r>
            <a:r>
              <a:rPr lang="en-US" sz="2800" smtClean="0"/>
              <a:t> and </a:t>
            </a:r>
            <a:r>
              <a:rPr lang="en-US" sz="2800" smtClean="0">
                <a:solidFill>
                  <a:srgbClr val="0033CC"/>
                </a:solidFill>
              </a:rPr>
              <a:t>setbase</a:t>
            </a:r>
            <a:endParaRPr lang="en-US" sz="2800" dirty="0" smtClean="0">
              <a:solidFill>
                <a:srgbClr val="0033CC"/>
              </a:solidFill>
            </a:endParaRPr>
          </a:p>
        </p:txBody>
      </p:sp>
      <p:sp>
        <p:nvSpPr>
          <p:cNvPr id="59395" name="Text Placeholder 2"/>
          <p:cNvSpPr>
            <a:spLocks noGrp="1"/>
          </p:cNvSpPr>
          <p:nvPr>
            <p:ph type="body" idx="1"/>
          </p:nvPr>
        </p:nvSpPr>
        <p:spPr/>
        <p:txBody>
          <a:bodyPr>
            <a:normAutofit fontScale="70000" lnSpcReduction="20000"/>
          </a:bodyPr>
          <a:lstStyle/>
          <a:p>
            <a:pPr>
              <a:lnSpc>
                <a:spcPct val="120000"/>
              </a:lnSpc>
            </a:pPr>
            <a:r>
              <a:rPr lang="en-US" altLang="en-US" smtClean="0">
                <a:solidFill>
                  <a:srgbClr val="C00000"/>
                </a:solidFill>
              </a:rPr>
              <a:t>Integers are interpreted normally as decimal (base-10) values.</a:t>
            </a:r>
          </a:p>
          <a:p>
            <a:pPr>
              <a:lnSpc>
                <a:spcPct val="120000"/>
              </a:lnSpc>
            </a:pPr>
            <a:r>
              <a:rPr lang="en-US" altLang="en-US" smtClean="0"/>
              <a:t>To change the base in which integers are interpreted on a stream, insert the </a:t>
            </a:r>
            <a:r>
              <a:rPr lang="en-US" altLang="en-US" smtClean="0">
                <a:solidFill>
                  <a:srgbClr val="0033CC"/>
                </a:solidFill>
              </a:rPr>
              <a:t>hex</a:t>
            </a:r>
            <a:r>
              <a:rPr lang="en-US" altLang="en-US" smtClean="0"/>
              <a:t> manipulator to set the base to hexadecimal (base 16) or insert the </a:t>
            </a:r>
            <a:r>
              <a:rPr lang="en-US" altLang="en-US" smtClean="0">
                <a:solidFill>
                  <a:srgbClr val="0033CC"/>
                </a:solidFill>
              </a:rPr>
              <a:t>oct</a:t>
            </a:r>
            <a:r>
              <a:rPr lang="en-US" altLang="en-US" smtClean="0"/>
              <a:t> manipulator to set the base to octal (base 8).</a:t>
            </a:r>
          </a:p>
          <a:p>
            <a:pPr>
              <a:lnSpc>
                <a:spcPct val="120000"/>
              </a:lnSpc>
            </a:pPr>
            <a:r>
              <a:rPr lang="en-US" altLang="en-US" smtClean="0"/>
              <a:t>Insert the </a:t>
            </a:r>
            <a:r>
              <a:rPr lang="en-US" altLang="en-US" smtClean="0">
                <a:solidFill>
                  <a:srgbClr val="0033CC"/>
                </a:solidFill>
              </a:rPr>
              <a:t>dec</a:t>
            </a:r>
            <a:r>
              <a:rPr lang="en-US" altLang="en-US" smtClean="0"/>
              <a:t> manipulator to reset the stream base to decimal.</a:t>
            </a:r>
          </a:p>
          <a:p>
            <a:pPr>
              <a:lnSpc>
                <a:spcPct val="120000"/>
              </a:lnSpc>
            </a:pPr>
            <a:r>
              <a:rPr lang="en-US" altLang="en-US" smtClean="0"/>
              <a:t>These are all </a:t>
            </a:r>
            <a:r>
              <a:rPr lang="en-US" altLang="en-US" smtClean="0">
                <a:solidFill>
                  <a:srgbClr val="C00000"/>
                </a:solidFill>
              </a:rPr>
              <a:t>sticky manipulators</a:t>
            </a:r>
            <a:r>
              <a:rPr lang="en-US" altLang="en-US"/>
              <a:t> </a:t>
            </a:r>
            <a:r>
              <a:rPr lang="en-US" altLang="en-US" smtClean="0"/>
              <a:t>(aka </a:t>
            </a:r>
            <a:r>
              <a:rPr lang="en-US" altLang="en-US" smtClean="0">
                <a:solidFill>
                  <a:srgbClr val="0432FF"/>
                </a:solidFill>
              </a:rPr>
              <a:t>persistent</a:t>
            </a:r>
            <a:r>
              <a:rPr lang="en-US" altLang="en-US" smtClean="0"/>
              <a:t>).</a:t>
            </a:r>
          </a:p>
          <a:p>
            <a:pPr>
              <a:lnSpc>
                <a:spcPct val="120000"/>
              </a:lnSpc>
            </a:pPr>
            <a:r>
              <a:rPr lang="en-US" altLang="en-US" smtClean="0"/>
              <a:t>A stream base also may be changed by the setbase stream manipulator, which takes one integer argument of 10, 8, or 16 to set the base to decimal, octal or hexadecimal, respectively.</a:t>
            </a:r>
          </a:p>
          <a:p>
            <a:pPr>
              <a:lnSpc>
                <a:spcPct val="120000"/>
              </a:lnSpc>
            </a:pPr>
            <a:r>
              <a:rPr lang="en-US" altLang="en-US" smtClean="0">
                <a:solidFill>
                  <a:srgbClr val="008000"/>
                </a:solidFill>
              </a:rPr>
              <a:t>Because setbase takes an argument, it’s called a parameterized stream manipulator.</a:t>
            </a:r>
          </a:p>
          <a:p>
            <a:pPr>
              <a:lnSpc>
                <a:spcPct val="120000"/>
              </a:lnSpc>
            </a:pPr>
            <a:r>
              <a:rPr lang="en-US" altLang="en-US" smtClean="0"/>
              <a:t>Figure 13.8 demonstrates stream manipulators hex, oct, dec and setbase.</a:t>
            </a:r>
          </a:p>
        </p:txBody>
      </p:sp>
      <p:sp>
        <p:nvSpPr>
          <p:cNvPr id="593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pphtp9_13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pphtp9_13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13.6.2 Floating-Point Precision (precision, setprecision)</a:t>
            </a:r>
            <a:endParaRPr lang="en-US" sz="2400" dirty="0" smtClean="0"/>
          </a:p>
        </p:txBody>
      </p:sp>
      <p:sp>
        <p:nvSpPr>
          <p:cNvPr id="62467" name="Text Placeholder 2"/>
          <p:cNvSpPr>
            <a:spLocks noGrp="1"/>
          </p:cNvSpPr>
          <p:nvPr>
            <p:ph type="body" idx="1"/>
          </p:nvPr>
        </p:nvSpPr>
        <p:spPr/>
        <p:txBody>
          <a:bodyPr>
            <a:normAutofit fontScale="70000" lnSpcReduction="20000"/>
          </a:bodyPr>
          <a:lstStyle/>
          <a:p>
            <a:pPr>
              <a:lnSpc>
                <a:spcPct val="120000"/>
              </a:lnSpc>
              <a:spcBef>
                <a:spcPts val="600"/>
              </a:spcBef>
              <a:spcAft>
                <a:spcPts val="600"/>
              </a:spcAft>
            </a:pPr>
            <a:r>
              <a:rPr lang="en-US" altLang="en-US" smtClean="0"/>
              <a:t>We can control the precision of floating-point numbers (i.e., the number of digits to the right of the decimal point) by using either the </a:t>
            </a:r>
            <a:r>
              <a:rPr lang="en-US" altLang="en-US" smtClean="0">
                <a:solidFill>
                  <a:srgbClr val="0033CC"/>
                </a:solidFill>
              </a:rPr>
              <a:t>setprecision stream manipulator </a:t>
            </a:r>
            <a:r>
              <a:rPr lang="en-US" altLang="en-US" smtClean="0"/>
              <a:t>or the </a:t>
            </a:r>
            <a:r>
              <a:rPr lang="en-US" altLang="en-US" smtClean="0">
                <a:solidFill>
                  <a:srgbClr val="0033CC"/>
                </a:solidFill>
              </a:rPr>
              <a:t>precision member function </a:t>
            </a:r>
            <a:r>
              <a:rPr lang="en-US" altLang="en-US" smtClean="0"/>
              <a:t>of </a:t>
            </a:r>
            <a:r>
              <a:rPr lang="en-US" altLang="en-US" smtClean="0">
                <a:solidFill>
                  <a:srgbClr val="0033CC"/>
                </a:solidFill>
              </a:rPr>
              <a:t>ios_base</a:t>
            </a:r>
            <a:r>
              <a:rPr lang="en-US" altLang="en-US" smtClean="0"/>
              <a:t>.</a:t>
            </a:r>
          </a:p>
          <a:p>
            <a:pPr>
              <a:lnSpc>
                <a:spcPct val="120000"/>
              </a:lnSpc>
              <a:spcBef>
                <a:spcPts val="600"/>
              </a:spcBef>
              <a:spcAft>
                <a:spcPts val="600"/>
              </a:spcAft>
            </a:pPr>
            <a:r>
              <a:rPr lang="en-US" altLang="en-US" smtClean="0"/>
              <a:t>A call to either of these sets the precision for all subsequent output operations until the next precision-setting call.</a:t>
            </a:r>
          </a:p>
          <a:p>
            <a:pPr>
              <a:lnSpc>
                <a:spcPct val="120000"/>
              </a:lnSpc>
              <a:spcBef>
                <a:spcPts val="600"/>
              </a:spcBef>
              <a:spcAft>
                <a:spcPts val="600"/>
              </a:spcAft>
            </a:pPr>
            <a:r>
              <a:rPr lang="en-US" altLang="en-US" b="1" smtClean="0">
                <a:solidFill>
                  <a:srgbClr val="008000"/>
                </a:solidFill>
              </a:rPr>
              <a:t>A call to member function precision with no argument returns the current precision setting (this is what you need to use so that you can restore the original precision eventually after a sticky setting is no longer needed).</a:t>
            </a:r>
          </a:p>
          <a:p>
            <a:pPr>
              <a:lnSpc>
                <a:spcPct val="120000"/>
              </a:lnSpc>
              <a:spcBef>
                <a:spcPts val="600"/>
              </a:spcBef>
              <a:spcAft>
                <a:spcPts val="600"/>
              </a:spcAft>
            </a:pPr>
            <a:r>
              <a:rPr lang="en-US" altLang="en-US" smtClean="0"/>
              <a:t>The program of Fig. 13.9 uses both member function precision (line 22) and the setprecision manipulator (line 31) to print a table that shows the square root of 2, with precision varying from 0 to 9.</a:t>
            </a:r>
          </a:p>
        </p:txBody>
      </p:sp>
      <p:sp>
        <p:nvSpPr>
          <p:cNvPr id="6246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pphtp9_13_Page_2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pphtp9_13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13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13.6.3 Field Width (</a:t>
            </a:r>
            <a:r>
              <a:rPr lang="en-US" smtClean="0">
                <a:solidFill>
                  <a:srgbClr val="0033CC"/>
                </a:solidFill>
              </a:rPr>
              <a:t>width</a:t>
            </a:r>
            <a:r>
              <a:rPr lang="en-US" smtClean="0"/>
              <a:t>, </a:t>
            </a:r>
            <a:r>
              <a:rPr lang="en-US" smtClean="0">
                <a:solidFill>
                  <a:srgbClr val="0033CC"/>
                </a:solidFill>
              </a:rPr>
              <a:t>setw</a:t>
            </a:r>
            <a:r>
              <a:rPr lang="en-US" smtClean="0"/>
              <a:t>)</a:t>
            </a:r>
            <a:endParaRPr lang="en-US" dirty="0" smtClean="0"/>
          </a:p>
        </p:txBody>
      </p:sp>
      <p:sp>
        <p:nvSpPr>
          <p:cNvPr id="66563" name="Text Placeholder 2"/>
          <p:cNvSpPr>
            <a:spLocks noGrp="1"/>
          </p:cNvSpPr>
          <p:nvPr>
            <p:ph type="body" idx="1"/>
          </p:nvPr>
        </p:nvSpPr>
        <p:spPr>
          <a:xfrm>
            <a:off x="457200" y="1219200"/>
            <a:ext cx="8229600" cy="4843462"/>
          </a:xfrm>
        </p:spPr>
        <p:txBody>
          <a:bodyPr>
            <a:normAutofit fontScale="62500" lnSpcReduction="20000"/>
          </a:bodyPr>
          <a:lstStyle/>
          <a:p>
            <a:pPr>
              <a:lnSpc>
                <a:spcPct val="120000"/>
              </a:lnSpc>
            </a:pPr>
            <a:r>
              <a:rPr lang="en-US" altLang="en-US" smtClean="0"/>
              <a:t>The width member function (of base class ios_base) sets the field width (i.e., the number of character positions in which a value should be output or the maximum number of characters that should be input) and </a:t>
            </a:r>
            <a:r>
              <a:rPr lang="en-US" altLang="en-US" smtClean="0">
                <a:solidFill>
                  <a:srgbClr val="008000"/>
                </a:solidFill>
              </a:rPr>
              <a:t>returns the previous width</a:t>
            </a:r>
            <a:r>
              <a:rPr lang="en-US" altLang="en-US" smtClean="0"/>
              <a:t>.</a:t>
            </a:r>
          </a:p>
          <a:p>
            <a:pPr>
              <a:lnSpc>
                <a:spcPct val="120000"/>
              </a:lnSpc>
            </a:pPr>
            <a:r>
              <a:rPr lang="en-US" altLang="en-US" smtClean="0">
                <a:solidFill>
                  <a:srgbClr val="008000"/>
                </a:solidFill>
              </a:rPr>
              <a:t>If values output are narrower than the field width, fill characters are inserted as padding.</a:t>
            </a:r>
          </a:p>
          <a:p>
            <a:pPr>
              <a:lnSpc>
                <a:spcPct val="120000"/>
              </a:lnSpc>
            </a:pPr>
            <a:r>
              <a:rPr lang="en-US" altLang="en-US" b="1" smtClean="0">
                <a:solidFill>
                  <a:srgbClr val="0033CC"/>
                </a:solidFill>
              </a:rPr>
              <a:t>A value wider than the designated width will not be truncated—the full number will be printed.</a:t>
            </a:r>
          </a:p>
          <a:p>
            <a:pPr>
              <a:lnSpc>
                <a:spcPct val="120000"/>
              </a:lnSpc>
            </a:pPr>
            <a:r>
              <a:rPr lang="en-US" altLang="en-US" smtClean="0"/>
              <a:t>The width function with no argument returns the current setting.</a:t>
            </a:r>
          </a:p>
          <a:p>
            <a:pPr>
              <a:lnSpc>
                <a:spcPct val="120000"/>
              </a:lnSpc>
            </a:pPr>
            <a:r>
              <a:rPr lang="en-US" altLang="en-US" smtClean="0"/>
              <a:t>Figure 13.10 demonstrates the use of the width member function on both input and output.</a:t>
            </a:r>
          </a:p>
          <a:p>
            <a:pPr>
              <a:lnSpc>
                <a:spcPct val="120000"/>
              </a:lnSpc>
            </a:pPr>
            <a:r>
              <a:rPr lang="en-US" altLang="en-US" smtClean="0">
                <a:solidFill>
                  <a:srgbClr val="008000"/>
                </a:solidFill>
              </a:rPr>
              <a:t>On input into a char array, a maximum of one fewer characters than the width will be read.</a:t>
            </a:r>
          </a:p>
          <a:p>
            <a:pPr>
              <a:lnSpc>
                <a:spcPct val="120000"/>
              </a:lnSpc>
            </a:pPr>
            <a:r>
              <a:rPr lang="en-US" altLang="en-US" b="1" smtClean="0">
                <a:solidFill>
                  <a:srgbClr val="0033CC"/>
                </a:solidFill>
              </a:rPr>
              <a:t>Remember that stream extraction terminates when nonleading white space is encountered.</a:t>
            </a:r>
          </a:p>
          <a:p>
            <a:pPr>
              <a:lnSpc>
                <a:spcPct val="120000"/>
              </a:lnSpc>
            </a:pPr>
            <a:r>
              <a:rPr lang="en-US" altLang="en-US" smtClean="0"/>
              <a:t>The setw stream manipulator also may be used to set the field width.</a:t>
            </a:r>
          </a:p>
        </p:txBody>
      </p:sp>
      <p:sp>
        <p:nvSpPr>
          <p:cNvPr id="6656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pphtp9_13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pphtp9_13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pphtp9_13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2400" y="3810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
        <p:nvSpPr>
          <p:cNvPr id="2" name="TextBox 1"/>
          <p:cNvSpPr txBox="1"/>
          <p:nvPr/>
        </p:nvSpPr>
        <p:spPr>
          <a:xfrm>
            <a:off x="2133600" y="2514600"/>
            <a:ext cx="5562600" cy="2031325"/>
          </a:xfrm>
          <a:prstGeom prst="rect">
            <a:avLst/>
          </a:prstGeom>
          <a:noFill/>
        </p:spPr>
        <p:txBody>
          <a:bodyPr wrap="square" rtlCol="0">
            <a:spAutoFit/>
          </a:bodyPr>
          <a:lstStyle/>
          <a:p>
            <a:r>
              <a:rPr lang="en-US" smtClean="0"/>
              <a:t>		          </a:t>
            </a:r>
            <a:r>
              <a:rPr lang="en-US" smtClean="0">
                <a:solidFill>
                  <a:srgbClr val="008000"/>
                </a:solidFill>
              </a:rPr>
              <a:t>Language</a:t>
            </a:r>
            <a:r>
              <a:rPr lang="en-US" smtClean="0"/>
              <a:t/>
            </a:r>
            <a:br>
              <a:rPr lang="en-US" smtClean="0"/>
            </a:br>
            <a:endParaRPr lang="en-US" smtClean="0"/>
          </a:p>
          <a:p>
            <a:r>
              <a:rPr lang="en-US" smtClean="0"/>
              <a:t>		</a:t>
            </a:r>
            <a:r>
              <a:rPr lang="en-US" smtClean="0">
                <a:solidFill>
                  <a:srgbClr val="0432FF"/>
                </a:solidFill>
              </a:rPr>
              <a:t>C++</a:t>
            </a:r>
            <a:r>
              <a:rPr lang="en-US" smtClean="0"/>
              <a:t>		</a:t>
            </a:r>
            <a:r>
              <a:rPr lang="en-US" smtClean="0">
                <a:solidFill>
                  <a:srgbClr val="C00000"/>
                </a:solidFill>
              </a:rPr>
              <a:t>C</a:t>
            </a:r>
            <a:endParaRPr lang="en-US">
              <a:solidFill>
                <a:srgbClr val="C00000"/>
              </a:solidFill>
            </a:endParaRPr>
          </a:p>
          <a:p>
            <a:endParaRPr lang="en-US"/>
          </a:p>
          <a:p>
            <a:r>
              <a:rPr lang="en-US" smtClean="0">
                <a:solidFill>
                  <a:srgbClr val="008000"/>
                </a:solidFill>
              </a:rPr>
              <a:t>Input</a:t>
            </a:r>
            <a:r>
              <a:rPr lang="en-US" dirty="0" smtClean="0"/>
              <a:t>:	</a:t>
            </a:r>
            <a:r>
              <a:rPr lang="en-US" smtClean="0"/>
              <a:t>	</a:t>
            </a:r>
            <a:r>
              <a:rPr lang="en-US" smtClean="0">
                <a:solidFill>
                  <a:srgbClr val="0432FF"/>
                </a:solidFill>
              </a:rPr>
              <a:t>cin</a:t>
            </a:r>
            <a:r>
              <a:rPr lang="en-US" smtClean="0"/>
              <a:t>		</a:t>
            </a:r>
            <a:r>
              <a:rPr lang="en-US" smtClean="0">
                <a:solidFill>
                  <a:srgbClr val="C00000"/>
                </a:solidFill>
              </a:rPr>
              <a:t>scanf</a:t>
            </a:r>
            <a:r>
              <a:rPr lang="en-US" dirty="0" smtClean="0">
                <a:solidFill>
                  <a:srgbClr val="C00000"/>
                </a:solidFill>
              </a:rPr>
              <a:t>( )</a:t>
            </a:r>
          </a:p>
          <a:p>
            <a:endParaRPr lang="en-US" dirty="0"/>
          </a:p>
          <a:p>
            <a:r>
              <a:rPr lang="en-US" dirty="0" smtClean="0">
                <a:solidFill>
                  <a:srgbClr val="008000"/>
                </a:solidFill>
              </a:rPr>
              <a:t>Output</a:t>
            </a:r>
            <a:r>
              <a:rPr lang="en-US" dirty="0" smtClean="0"/>
              <a:t>:	</a:t>
            </a:r>
            <a:r>
              <a:rPr lang="en-US" smtClean="0"/>
              <a:t>	</a:t>
            </a:r>
            <a:r>
              <a:rPr lang="en-US" smtClean="0">
                <a:solidFill>
                  <a:srgbClr val="0432FF"/>
                </a:solidFill>
              </a:rPr>
              <a:t>cout</a:t>
            </a:r>
            <a:r>
              <a:rPr lang="en-US" smtClean="0"/>
              <a:t>		</a:t>
            </a:r>
            <a:r>
              <a:rPr lang="en-US" smtClean="0">
                <a:solidFill>
                  <a:srgbClr val="C00000"/>
                </a:solidFill>
              </a:rPr>
              <a:t>printf</a:t>
            </a:r>
            <a:r>
              <a:rPr lang="en-US" dirty="0" smtClean="0">
                <a:solidFill>
                  <a:srgbClr val="C00000"/>
                </a:solidFill>
              </a:rPr>
              <a:t>( )</a:t>
            </a:r>
            <a:endParaRPr lang="en-US" dirty="0">
              <a:solidFill>
                <a:srgbClr val="C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pphtp9_13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pphtp9_13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13.6.4 User-Defined Output Stream Manipulators</a:t>
            </a:r>
            <a:endParaRPr lang="en-US" sz="2800" dirty="0" smtClean="0"/>
          </a:p>
        </p:txBody>
      </p:sp>
      <p:sp>
        <p:nvSpPr>
          <p:cNvPr id="71683" name="Text Placeholder 2"/>
          <p:cNvSpPr>
            <a:spLocks noGrp="1"/>
          </p:cNvSpPr>
          <p:nvPr>
            <p:ph type="body" idx="1"/>
          </p:nvPr>
        </p:nvSpPr>
        <p:spPr/>
        <p:txBody>
          <a:bodyPr/>
          <a:lstStyle/>
          <a:p>
            <a:r>
              <a:rPr lang="en-US" altLang="en-US" smtClean="0">
                <a:solidFill>
                  <a:srgbClr val="C00000"/>
                </a:solidFill>
              </a:rPr>
              <a:t>You can create your own stream manipulators</a:t>
            </a:r>
            <a:r>
              <a:rPr lang="en-US" altLang="en-US" smtClean="0"/>
              <a:t>.</a:t>
            </a:r>
          </a:p>
          <a:p>
            <a:endParaRPr lang="en-US" altLang="en-US" smtClean="0"/>
          </a:p>
          <a:p>
            <a:r>
              <a:rPr lang="en-US" altLang="en-US" smtClean="0"/>
              <a:t>Figure 13.11 shows how to create and use </a:t>
            </a:r>
            <a:r>
              <a:rPr lang="en-US" altLang="en-US" smtClean="0">
                <a:solidFill>
                  <a:srgbClr val="0432FF"/>
                </a:solidFill>
              </a:rPr>
              <a:t>new nonparameterized stream manipulators</a:t>
            </a:r>
            <a:r>
              <a:rPr lang="en-US" altLang="en-US" smtClean="0"/>
              <a:t> bell (lines 8 - 11), carriageReturn (lines 14 - 17), tab (lines 20 - 23) and endLine (lines 27 - 30).</a:t>
            </a:r>
            <a:br>
              <a:rPr lang="en-US" altLang="en-US" smtClean="0"/>
            </a:br>
            <a:endParaRPr lang="en-US" altLang="en-US" smtClean="0"/>
          </a:p>
          <a:p>
            <a:r>
              <a:rPr lang="en-US" altLang="en-US" smtClean="0">
                <a:solidFill>
                  <a:srgbClr val="0033CC"/>
                </a:solidFill>
              </a:rPr>
              <a:t>For output stream manipulators, the return type and parameter must be of type ostream &amp;.</a:t>
            </a:r>
          </a:p>
        </p:txBody>
      </p:sp>
      <p:sp>
        <p:nvSpPr>
          <p:cNvPr id="7168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13_Page_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pphtp9_13_Page_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pphtp9_13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2800" smtClean="0"/>
              <a:t>13.7  Stream Format States and Stream Manipulators</a:t>
            </a:r>
            <a:endParaRPr lang="en-US" sz="2800" dirty="0" smtClean="0"/>
          </a:p>
        </p:txBody>
      </p:sp>
      <p:sp>
        <p:nvSpPr>
          <p:cNvPr id="75779" name="Text Placeholder 2"/>
          <p:cNvSpPr>
            <a:spLocks noGrp="1"/>
          </p:cNvSpPr>
          <p:nvPr>
            <p:ph type="body" idx="1"/>
          </p:nvPr>
        </p:nvSpPr>
        <p:spPr>
          <a:xfrm>
            <a:off x="457200" y="1371600"/>
            <a:ext cx="8229600" cy="4525962"/>
          </a:xfrm>
        </p:spPr>
        <p:txBody>
          <a:bodyPr/>
          <a:lstStyle/>
          <a:p>
            <a:r>
              <a:rPr lang="en-US" altLang="en-US" smtClean="0"/>
              <a:t>Various stream manipulators can be used to specify the kinds of formatting to be performed during stream-I/O operations.</a:t>
            </a:r>
          </a:p>
          <a:p>
            <a:r>
              <a:rPr lang="en-US" altLang="en-US" smtClean="0">
                <a:solidFill>
                  <a:srgbClr val="008000"/>
                </a:solidFill>
              </a:rPr>
              <a:t>Stream manipulators control the output’s format settings.</a:t>
            </a:r>
          </a:p>
          <a:p>
            <a:r>
              <a:rPr lang="en-US" altLang="en-US" smtClean="0"/>
              <a:t>Figure 13.12 lists each stream manipulator that controls a given stream’s format state.</a:t>
            </a:r>
          </a:p>
          <a:p>
            <a:r>
              <a:rPr lang="en-US" altLang="en-US" smtClean="0">
                <a:solidFill>
                  <a:srgbClr val="008000"/>
                </a:solidFill>
              </a:rPr>
              <a:t>All these manipulators belong to class </a:t>
            </a:r>
            <a:r>
              <a:rPr lang="en-US" altLang="en-US" smtClean="0">
                <a:solidFill>
                  <a:srgbClr val="C00000"/>
                </a:solidFill>
              </a:rPr>
              <a:t>ios_base</a:t>
            </a:r>
            <a:r>
              <a:rPr lang="en-US" altLang="en-US" smtClean="0"/>
              <a:t>.</a:t>
            </a:r>
          </a:p>
          <a:p>
            <a:r>
              <a:rPr lang="en-US" altLang="en-US" smtClean="0"/>
              <a:t>We show examples of most of these stream manipulators in the next several sections.</a:t>
            </a:r>
          </a:p>
        </p:txBody>
      </p:sp>
      <p:sp>
        <p:nvSpPr>
          <p:cNvPr id="7578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pphtp9_13_Page_32"/>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3" t="3346" r="13333" b="4689"/>
          <a:stretch/>
        </p:blipFill>
        <p:spPr bwMode="auto">
          <a:xfrm>
            <a:off x="762000" y="304800"/>
            <a:ext cx="7315200" cy="556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13_Page_33"/>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4" t="3347" r="12500" b="4689"/>
          <a:stretch/>
        </p:blipFill>
        <p:spPr bwMode="auto">
          <a:xfrm>
            <a:off x="762000" y="264560"/>
            <a:ext cx="7543800" cy="567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13.7.1 Trailing Zeros and Decimal Points (</a:t>
            </a:r>
            <a:r>
              <a:rPr lang="en-US" sz="2800" smtClean="0">
                <a:solidFill>
                  <a:srgbClr val="0033CC"/>
                </a:solidFill>
              </a:rPr>
              <a:t>showpoint</a:t>
            </a:r>
            <a:r>
              <a:rPr lang="en-US" sz="2800" smtClean="0"/>
              <a:t>)</a:t>
            </a:r>
            <a:endParaRPr lang="en-US" sz="2800" dirty="0" smtClean="0"/>
          </a:p>
        </p:txBody>
      </p:sp>
      <p:sp>
        <p:nvSpPr>
          <p:cNvPr id="78851" name="Text Placeholder 2"/>
          <p:cNvSpPr>
            <a:spLocks noGrp="1"/>
          </p:cNvSpPr>
          <p:nvPr>
            <p:ph type="body" idx="1"/>
          </p:nvPr>
        </p:nvSpPr>
        <p:spPr/>
        <p:txBody>
          <a:bodyPr>
            <a:normAutofit fontScale="77500" lnSpcReduction="20000"/>
          </a:bodyPr>
          <a:lstStyle/>
          <a:p>
            <a:pPr>
              <a:lnSpc>
                <a:spcPct val="120000"/>
              </a:lnSpc>
            </a:pPr>
            <a:r>
              <a:rPr lang="en-US" altLang="en-US" smtClean="0"/>
              <a:t>Stream manipulator </a:t>
            </a:r>
            <a:r>
              <a:rPr lang="en-US" altLang="en-US" smtClean="0">
                <a:solidFill>
                  <a:srgbClr val="0033CC"/>
                </a:solidFill>
              </a:rPr>
              <a:t>showpoint</a:t>
            </a:r>
            <a:r>
              <a:rPr lang="en-US" altLang="en-US" smtClean="0"/>
              <a:t> is </a:t>
            </a:r>
            <a:r>
              <a:rPr lang="en-US" altLang="en-US" smtClean="0">
                <a:solidFill>
                  <a:srgbClr val="C00000"/>
                </a:solidFill>
              </a:rPr>
              <a:t>a sticky setting </a:t>
            </a:r>
            <a:r>
              <a:rPr lang="en-US" altLang="en-US" smtClean="0"/>
              <a:t>that forces a floating-point number to be output with its decimal point and trailing zeros.</a:t>
            </a:r>
          </a:p>
          <a:p>
            <a:pPr>
              <a:lnSpc>
                <a:spcPct val="120000"/>
              </a:lnSpc>
            </a:pPr>
            <a:r>
              <a:rPr lang="en-US" altLang="en-US" smtClean="0">
                <a:solidFill>
                  <a:srgbClr val="008000"/>
                </a:solidFill>
              </a:rPr>
              <a:t>To reset the showpoint setting, output the stream manipulator </a:t>
            </a:r>
            <a:r>
              <a:rPr lang="en-US" altLang="en-US" smtClean="0">
                <a:solidFill>
                  <a:srgbClr val="0033CC"/>
                </a:solidFill>
              </a:rPr>
              <a:t>noshowpoint</a:t>
            </a:r>
            <a:r>
              <a:rPr lang="en-US" altLang="en-US" smtClean="0"/>
              <a:t>.</a:t>
            </a:r>
          </a:p>
          <a:p>
            <a:pPr>
              <a:lnSpc>
                <a:spcPct val="120000"/>
              </a:lnSpc>
            </a:pPr>
            <a:r>
              <a:rPr lang="en-US" altLang="en-US" smtClean="0"/>
              <a:t>The program in Fig. 13.13 shows how to use stream manipulator showpoint to control the printing of trailing zeros and decimal points for floating-point values.</a:t>
            </a:r>
          </a:p>
          <a:p>
            <a:pPr>
              <a:lnSpc>
                <a:spcPct val="120000"/>
              </a:lnSpc>
            </a:pPr>
            <a:r>
              <a:rPr lang="en-US" altLang="en-US" b="1" smtClean="0">
                <a:solidFill>
                  <a:srgbClr val="008000"/>
                </a:solidFill>
              </a:rPr>
              <a:t>Recall that the default precision of a floating-point number is 6.</a:t>
            </a:r>
          </a:p>
          <a:p>
            <a:pPr>
              <a:lnSpc>
                <a:spcPct val="120000"/>
              </a:lnSpc>
            </a:pPr>
            <a:r>
              <a:rPr lang="en-US" altLang="en-US" smtClean="0"/>
              <a:t>When neither the fixed nor the scientific stream manipulator is used, the precision represents the number of significant digits to display (i.e., the total number of digits to display), not the number of digits to display after decimal point.</a:t>
            </a:r>
          </a:p>
        </p:txBody>
      </p:sp>
      <p:sp>
        <p:nvSpPr>
          <p:cNvPr id="7885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pphtp9_13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pphtp9_13_Page_3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pphtp9_13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13.7.2 Justification (</a:t>
            </a:r>
            <a:r>
              <a:rPr lang="en-US" smtClean="0">
                <a:solidFill>
                  <a:srgbClr val="0033CC"/>
                </a:solidFill>
              </a:rPr>
              <a:t>left</a:t>
            </a:r>
            <a:r>
              <a:rPr lang="en-US" smtClean="0"/>
              <a:t>, </a:t>
            </a:r>
            <a:r>
              <a:rPr lang="en-US" smtClean="0">
                <a:solidFill>
                  <a:srgbClr val="0033CC"/>
                </a:solidFill>
              </a:rPr>
              <a:t>right</a:t>
            </a:r>
            <a:r>
              <a:rPr lang="en-US" smtClean="0"/>
              <a:t> and </a:t>
            </a:r>
            <a:r>
              <a:rPr lang="en-US" smtClean="0">
                <a:solidFill>
                  <a:srgbClr val="0033CC"/>
                </a:solidFill>
              </a:rPr>
              <a:t>internal</a:t>
            </a:r>
            <a:r>
              <a:rPr lang="en-US" smtClean="0"/>
              <a:t>)</a:t>
            </a:r>
            <a:endParaRPr lang="en-US" dirty="0" smtClean="0"/>
          </a:p>
        </p:txBody>
      </p:sp>
      <p:sp>
        <p:nvSpPr>
          <p:cNvPr id="81923" name="Text Placeholder 2"/>
          <p:cNvSpPr>
            <a:spLocks noGrp="1"/>
          </p:cNvSpPr>
          <p:nvPr>
            <p:ph type="body" idx="1"/>
          </p:nvPr>
        </p:nvSpPr>
        <p:spPr/>
        <p:txBody>
          <a:bodyPr/>
          <a:lstStyle/>
          <a:p>
            <a:r>
              <a:rPr lang="en-US" altLang="en-US" smtClean="0"/>
              <a:t>Stream manipulators </a:t>
            </a:r>
            <a:r>
              <a:rPr lang="en-US" altLang="en-US" smtClean="0">
                <a:solidFill>
                  <a:srgbClr val="0033CC"/>
                </a:solidFill>
              </a:rPr>
              <a:t>left</a:t>
            </a:r>
            <a:r>
              <a:rPr lang="en-US" altLang="en-US" smtClean="0"/>
              <a:t> and </a:t>
            </a:r>
            <a:r>
              <a:rPr lang="en-US" altLang="en-US" smtClean="0">
                <a:solidFill>
                  <a:srgbClr val="0033CC"/>
                </a:solidFill>
              </a:rPr>
              <a:t>right</a:t>
            </a:r>
            <a:r>
              <a:rPr lang="en-US" altLang="en-US" smtClean="0"/>
              <a:t> enable fields to be left justified with padding characters to the right or right justified with padding characters to the left, respectively.</a:t>
            </a:r>
          </a:p>
          <a:p>
            <a:r>
              <a:rPr lang="en-US" altLang="en-US" smtClean="0">
                <a:solidFill>
                  <a:srgbClr val="008000"/>
                </a:solidFill>
              </a:rPr>
              <a:t>The padding character is specified by the fill member function or the setfill parameterized stream manipulator </a:t>
            </a:r>
            <a:r>
              <a:rPr lang="en-US" altLang="en-US" smtClean="0"/>
              <a:t>(which we discuss in Section 13.7.3).</a:t>
            </a:r>
          </a:p>
          <a:p>
            <a:r>
              <a:rPr lang="en-US" altLang="en-US" smtClean="0"/>
              <a:t>Figure 13.14 uses the setw, left and right manipulators to left justify and right justify integer data in a field.</a:t>
            </a:r>
          </a:p>
        </p:txBody>
      </p:sp>
      <p:sp>
        <p:nvSpPr>
          <p:cNvPr id="8192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13_Page_3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pphtp9_13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13.7.2 Justification (</a:t>
            </a:r>
            <a:r>
              <a:rPr lang="en-US">
                <a:solidFill>
                  <a:srgbClr val="0033CC"/>
                </a:solidFill>
              </a:rPr>
              <a:t>left</a:t>
            </a:r>
            <a:r>
              <a:rPr lang="en-US"/>
              <a:t>, </a:t>
            </a:r>
            <a:r>
              <a:rPr lang="en-US">
                <a:solidFill>
                  <a:srgbClr val="0033CC"/>
                </a:solidFill>
              </a:rPr>
              <a:t>right</a:t>
            </a:r>
            <a:r>
              <a:rPr lang="en-US"/>
              <a:t> and </a:t>
            </a:r>
            <a:r>
              <a:rPr lang="en-US">
                <a:solidFill>
                  <a:srgbClr val="0033CC"/>
                </a:solidFill>
              </a:rPr>
              <a:t>internal</a:t>
            </a:r>
            <a:r>
              <a:rPr lang="en-US"/>
              <a:t>)</a:t>
            </a:r>
            <a:endParaRPr lang="en-US" dirty="0" smtClean="0"/>
          </a:p>
        </p:txBody>
      </p:sp>
      <p:sp>
        <p:nvSpPr>
          <p:cNvPr id="84995" name="Text Placeholder 2"/>
          <p:cNvSpPr>
            <a:spLocks noGrp="1"/>
          </p:cNvSpPr>
          <p:nvPr>
            <p:ph type="body" idx="1"/>
          </p:nvPr>
        </p:nvSpPr>
        <p:spPr/>
        <p:txBody>
          <a:bodyPr>
            <a:normAutofit fontScale="92500"/>
          </a:bodyPr>
          <a:lstStyle/>
          <a:p>
            <a:r>
              <a:rPr lang="en-US" altLang="en-US" smtClean="0"/>
              <a:t>Stream manipulator </a:t>
            </a:r>
            <a:r>
              <a:rPr lang="en-US" altLang="en-US" smtClean="0">
                <a:solidFill>
                  <a:srgbClr val="0033CC"/>
                </a:solidFill>
              </a:rPr>
              <a:t>internal</a:t>
            </a:r>
            <a:r>
              <a:rPr lang="en-US" altLang="en-US" smtClean="0"/>
              <a:t> indicates that a number’s sign (or base when using stream manipulator showbase) should be left justified within a field, that the number’s magnitude should be right justified and that intervening spaces should be padded with the fill character.</a:t>
            </a:r>
          </a:p>
          <a:p>
            <a:r>
              <a:rPr lang="en-US" altLang="en-US" smtClean="0"/>
              <a:t>Figure 13.15 shows the internal stream manipulator specifying internal spacing (line 10).</a:t>
            </a:r>
          </a:p>
          <a:p>
            <a:r>
              <a:rPr lang="en-US" altLang="en-US" smtClean="0"/>
              <a:t>Note that </a:t>
            </a:r>
            <a:r>
              <a:rPr lang="en-US" altLang="en-US" smtClean="0">
                <a:solidFill>
                  <a:srgbClr val="0033CC"/>
                </a:solidFill>
              </a:rPr>
              <a:t>showpos</a:t>
            </a:r>
            <a:r>
              <a:rPr lang="en-US" altLang="en-US" smtClean="0"/>
              <a:t> forces the plus sign to print (line 10).</a:t>
            </a:r>
          </a:p>
          <a:p>
            <a:r>
              <a:rPr lang="en-US" altLang="en-US" smtClean="0"/>
              <a:t>To reset the showpos setting, output the stream manipulator </a:t>
            </a:r>
            <a:r>
              <a:rPr lang="en-US" altLang="en-US" smtClean="0">
                <a:solidFill>
                  <a:srgbClr val="0033CC"/>
                </a:solidFill>
              </a:rPr>
              <a:t>noshowpos</a:t>
            </a:r>
            <a:r>
              <a:rPr lang="en-US" altLang="en-US" smtClean="0"/>
              <a:t>. </a:t>
            </a:r>
          </a:p>
        </p:txBody>
      </p:sp>
      <p:sp>
        <p:nvSpPr>
          <p:cNvPr id="8499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pphtp9_13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13.7.3 Padding (</a:t>
            </a:r>
            <a:r>
              <a:rPr lang="en-US" smtClean="0">
                <a:solidFill>
                  <a:srgbClr val="0033CC"/>
                </a:solidFill>
              </a:rPr>
              <a:t>fill</a:t>
            </a:r>
            <a:r>
              <a:rPr lang="en-US" smtClean="0"/>
              <a:t>, </a:t>
            </a:r>
            <a:r>
              <a:rPr lang="en-US" smtClean="0">
                <a:solidFill>
                  <a:srgbClr val="0033CC"/>
                </a:solidFill>
              </a:rPr>
              <a:t>setfill</a:t>
            </a:r>
            <a:r>
              <a:rPr lang="en-US" smtClean="0"/>
              <a:t>) </a:t>
            </a:r>
            <a:endParaRPr lang="en-US" dirty="0" smtClean="0"/>
          </a:p>
        </p:txBody>
      </p:sp>
      <p:sp>
        <p:nvSpPr>
          <p:cNvPr id="87043" name="Text Placeholder 2"/>
          <p:cNvSpPr>
            <a:spLocks noGrp="1"/>
          </p:cNvSpPr>
          <p:nvPr>
            <p:ph type="body" idx="1"/>
          </p:nvPr>
        </p:nvSpPr>
        <p:spPr/>
        <p:txBody>
          <a:bodyPr/>
          <a:lstStyle/>
          <a:p>
            <a:r>
              <a:rPr lang="en-US" altLang="en-US" smtClean="0"/>
              <a:t>The </a:t>
            </a:r>
            <a:r>
              <a:rPr lang="en-US" altLang="en-US" smtClean="0">
                <a:solidFill>
                  <a:srgbClr val="0033CC"/>
                </a:solidFill>
              </a:rPr>
              <a:t>fill</a:t>
            </a:r>
            <a:r>
              <a:rPr lang="en-US" altLang="en-US" smtClean="0"/>
              <a:t> </a:t>
            </a:r>
            <a:r>
              <a:rPr lang="en-US" altLang="en-US" smtClean="0">
                <a:solidFill>
                  <a:srgbClr val="C00000"/>
                </a:solidFill>
              </a:rPr>
              <a:t>member function</a:t>
            </a:r>
            <a:r>
              <a:rPr lang="en-US" altLang="en-US" smtClean="0"/>
              <a:t> specifies the fill character to be used with justified fields; spaces are used for padding by default.</a:t>
            </a:r>
          </a:p>
          <a:p>
            <a:r>
              <a:rPr lang="en-US" altLang="en-US" smtClean="0"/>
              <a:t>The function returns the prior padding character.</a:t>
            </a:r>
          </a:p>
          <a:p>
            <a:r>
              <a:rPr lang="en-US" altLang="en-US" smtClean="0"/>
              <a:t>The </a:t>
            </a:r>
            <a:r>
              <a:rPr lang="en-US" altLang="en-US" smtClean="0">
                <a:solidFill>
                  <a:srgbClr val="0033CC"/>
                </a:solidFill>
              </a:rPr>
              <a:t>setfill</a:t>
            </a:r>
            <a:r>
              <a:rPr lang="en-US" altLang="en-US" smtClean="0"/>
              <a:t> </a:t>
            </a:r>
            <a:r>
              <a:rPr lang="en-US" altLang="en-US" smtClean="0">
                <a:solidFill>
                  <a:srgbClr val="C00000"/>
                </a:solidFill>
              </a:rPr>
              <a:t>manipulator</a:t>
            </a:r>
            <a:r>
              <a:rPr lang="en-US" altLang="en-US" smtClean="0"/>
              <a:t> also sets the padding character.</a:t>
            </a:r>
          </a:p>
          <a:p>
            <a:r>
              <a:rPr lang="en-US" altLang="en-US" smtClean="0"/>
              <a:t>Figure 13.16 demonstrates function fill (line 30) and stream manipulator setfill (lines 34 and 37) to set the fill character.</a:t>
            </a:r>
          </a:p>
        </p:txBody>
      </p:sp>
      <p:sp>
        <p:nvSpPr>
          <p:cNvPr id="8704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pphtp9_13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3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13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13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669"/>
            <a:ext cx="8229600" cy="1143000"/>
          </a:xfrm>
        </p:spPr>
        <p:txBody>
          <a:bodyPr>
            <a:normAutofit/>
          </a:bodyPr>
          <a:lstStyle/>
          <a:p>
            <a:r>
              <a:rPr lang="en-US" sz="2800" smtClean="0"/>
              <a:t>13.7.4 Integral Stream Base (</a:t>
            </a:r>
            <a:r>
              <a:rPr lang="en-US" sz="2800" smtClean="0">
                <a:solidFill>
                  <a:srgbClr val="0033CC"/>
                </a:solidFill>
              </a:rPr>
              <a:t>dec</a:t>
            </a:r>
            <a:r>
              <a:rPr lang="en-US" sz="2800" smtClean="0"/>
              <a:t>, </a:t>
            </a:r>
            <a:r>
              <a:rPr lang="en-US" sz="2800" smtClean="0">
                <a:solidFill>
                  <a:srgbClr val="0033CC"/>
                </a:solidFill>
              </a:rPr>
              <a:t>oct</a:t>
            </a:r>
            <a:r>
              <a:rPr lang="en-US" sz="2800" smtClean="0"/>
              <a:t>, </a:t>
            </a:r>
            <a:r>
              <a:rPr lang="en-US" sz="2800" smtClean="0">
                <a:solidFill>
                  <a:srgbClr val="0033CC"/>
                </a:solidFill>
              </a:rPr>
              <a:t>hex</a:t>
            </a:r>
            <a:r>
              <a:rPr lang="en-US" sz="2800" smtClean="0"/>
              <a:t>, </a:t>
            </a:r>
            <a:r>
              <a:rPr lang="en-US" sz="2800" smtClean="0">
                <a:solidFill>
                  <a:srgbClr val="0033CC"/>
                </a:solidFill>
              </a:rPr>
              <a:t>showbase</a:t>
            </a:r>
            <a:r>
              <a:rPr lang="en-US" sz="2800" smtClean="0"/>
              <a:t>)</a:t>
            </a:r>
            <a:endParaRPr lang="en-US" sz="2800" dirty="0" smtClean="0"/>
          </a:p>
        </p:txBody>
      </p:sp>
      <p:sp>
        <p:nvSpPr>
          <p:cNvPr id="91139" name="Text Placeholder 2"/>
          <p:cNvSpPr>
            <a:spLocks noGrp="1"/>
          </p:cNvSpPr>
          <p:nvPr>
            <p:ph type="body" idx="1"/>
          </p:nvPr>
        </p:nvSpPr>
        <p:spPr>
          <a:xfrm>
            <a:off x="463378" y="1219200"/>
            <a:ext cx="8229600" cy="4876800"/>
          </a:xfrm>
        </p:spPr>
        <p:txBody>
          <a:bodyPr>
            <a:noAutofit/>
          </a:bodyPr>
          <a:lstStyle/>
          <a:p>
            <a:pPr>
              <a:lnSpc>
                <a:spcPct val="120000"/>
              </a:lnSpc>
              <a:spcBef>
                <a:spcPts val="600"/>
              </a:spcBef>
              <a:spcAft>
                <a:spcPts val="600"/>
              </a:spcAft>
            </a:pPr>
            <a:r>
              <a:rPr lang="en-US" altLang="en-US" sz="1800" smtClean="0"/>
              <a:t>C++ provides stream manipulators </a:t>
            </a:r>
            <a:r>
              <a:rPr lang="en-US" altLang="en-US" sz="1800" smtClean="0">
                <a:solidFill>
                  <a:srgbClr val="0033CC"/>
                </a:solidFill>
              </a:rPr>
              <a:t>dec</a:t>
            </a:r>
            <a:r>
              <a:rPr lang="en-US" altLang="en-US" sz="1800" smtClean="0"/>
              <a:t>, </a:t>
            </a:r>
            <a:r>
              <a:rPr lang="en-US" altLang="en-US" sz="1800" smtClean="0">
                <a:solidFill>
                  <a:srgbClr val="0033CC"/>
                </a:solidFill>
              </a:rPr>
              <a:t>hex</a:t>
            </a:r>
            <a:r>
              <a:rPr lang="en-US" altLang="en-US" sz="1800" smtClean="0"/>
              <a:t> and </a:t>
            </a:r>
            <a:r>
              <a:rPr lang="en-US" altLang="en-US" sz="1800" smtClean="0">
                <a:solidFill>
                  <a:srgbClr val="0033CC"/>
                </a:solidFill>
              </a:rPr>
              <a:t>oct</a:t>
            </a:r>
            <a:r>
              <a:rPr lang="en-US" altLang="en-US" sz="1800" smtClean="0"/>
              <a:t> to specify that integers are to be displayed as decimal, hexadecimal and octal values, respectively.</a:t>
            </a:r>
          </a:p>
          <a:p>
            <a:pPr>
              <a:lnSpc>
                <a:spcPct val="120000"/>
              </a:lnSpc>
              <a:spcBef>
                <a:spcPts val="600"/>
              </a:spcBef>
              <a:spcAft>
                <a:spcPts val="600"/>
              </a:spcAft>
            </a:pPr>
            <a:r>
              <a:rPr lang="en-US" altLang="en-US" sz="1800" smtClean="0">
                <a:solidFill>
                  <a:srgbClr val="008000"/>
                </a:solidFill>
              </a:rPr>
              <a:t>Stream insertions default to decimal if none of these manipulators is use</a:t>
            </a:r>
            <a:r>
              <a:rPr lang="en-US" altLang="en-US" sz="1800" smtClean="0"/>
              <a:t>d.</a:t>
            </a:r>
          </a:p>
          <a:p>
            <a:pPr>
              <a:lnSpc>
                <a:spcPct val="120000"/>
              </a:lnSpc>
              <a:spcBef>
                <a:spcPts val="600"/>
              </a:spcBef>
              <a:spcAft>
                <a:spcPts val="600"/>
              </a:spcAft>
            </a:pPr>
            <a:r>
              <a:rPr lang="en-US" altLang="en-US" sz="1800" smtClean="0"/>
              <a:t>With stream extraction, integers prefixed with </a:t>
            </a:r>
            <a:r>
              <a:rPr lang="en-US" altLang="en-US" sz="1800" smtClean="0">
                <a:solidFill>
                  <a:srgbClr val="C00000"/>
                </a:solidFill>
              </a:rPr>
              <a:t>0 (zero) </a:t>
            </a:r>
            <a:r>
              <a:rPr lang="en-US" altLang="en-US" sz="1800" smtClean="0"/>
              <a:t>are treated as </a:t>
            </a:r>
            <a:r>
              <a:rPr lang="en-US" altLang="en-US" sz="1800" smtClean="0">
                <a:solidFill>
                  <a:srgbClr val="C00000"/>
                </a:solidFill>
              </a:rPr>
              <a:t>octal</a:t>
            </a:r>
            <a:r>
              <a:rPr lang="en-US" altLang="en-US" sz="1800" smtClean="0"/>
              <a:t> values, integers prefixed with </a:t>
            </a:r>
            <a:r>
              <a:rPr lang="en-US" altLang="en-US" sz="1800" smtClean="0">
                <a:solidFill>
                  <a:srgbClr val="C00000"/>
                </a:solidFill>
              </a:rPr>
              <a:t>0x</a:t>
            </a:r>
            <a:r>
              <a:rPr lang="en-US" altLang="en-US" sz="1800" smtClean="0"/>
              <a:t> or </a:t>
            </a:r>
            <a:r>
              <a:rPr lang="en-US" altLang="en-US" sz="1800" smtClean="0">
                <a:solidFill>
                  <a:srgbClr val="C00000"/>
                </a:solidFill>
              </a:rPr>
              <a:t>0X</a:t>
            </a:r>
            <a:r>
              <a:rPr lang="en-US" altLang="en-US" sz="1800" smtClean="0"/>
              <a:t> are treated as </a:t>
            </a:r>
            <a:r>
              <a:rPr lang="en-US" altLang="en-US" sz="1800" smtClean="0">
                <a:solidFill>
                  <a:srgbClr val="C00000"/>
                </a:solidFill>
              </a:rPr>
              <a:t>hexadecimal</a:t>
            </a:r>
            <a:r>
              <a:rPr lang="en-US" altLang="en-US" sz="1800" smtClean="0"/>
              <a:t> values, and all other integers are treated as decimal values.</a:t>
            </a:r>
          </a:p>
          <a:p>
            <a:pPr>
              <a:lnSpc>
                <a:spcPct val="120000"/>
              </a:lnSpc>
              <a:spcBef>
                <a:spcPts val="600"/>
              </a:spcBef>
              <a:spcAft>
                <a:spcPts val="600"/>
              </a:spcAft>
            </a:pPr>
            <a:r>
              <a:rPr lang="en-US" altLang="en-US" sz="1800" smtClean="0"/>
              <a:t>Once a particular base is specified for a stream, all integers on that stream are processed using that base until a different base is specified or until the program terminates.</a:t>
            </a:r>
          </a:p>
          <a:p>
            <a:pPr>
              <a:lnSpc>
                <a:spcPct val="120000"/>
              </a:lnSpc>
              <a:spcBef>
                <a:spcPts val="600"/>
              </a:spcBef>
              <a:spcAft>
                <a:spcPts val="600"/>
              </a:spcAft>
            </a:pPr>
            <a:r>
              <a:rPr lang="en-US" altLang="en-US" sz="1800" b="1" smtClean="0">
                <a:solidFill>
                  <a:srgbClr val="008000"/>
                </a:solidFill>
              </a:rPr>
              <a:t>Stream manipulator showbase forces the base of an integral value to be output.</a:t>
            </a:r>
          </a:p>
          <a:p>
            <a:pPr>
              <a:lnSpc>
                <a:spcPct val="120000"/>
              </a:lnSpc>
              <a:spcBef>
                <a:spcPts val="600"/>
              </a:spcBef>
              <a:spcAft>
                <a:spcPts val="600"/>
              </a:spcAft>
            </a:pPr>
            <a:r>
              <a:rPr lang="en-US" altLang="en-US" sz="1800" smtClean="0"/>
              <a:t>Decimal numbers are output by default, octal numbers are output with a leading 0, and hexadecimal numbers are output with either a leading 0x or a leading 0X.</a:t>
            </a:r>
          </a:p>
        </p:txBody>
      </p:sp>
      <p:sp>
        <p:nvSpPr>
          <p:cNvPr id="9114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13.7.4 Integral Stream Base (</a:t>
            </a:r>
            <a:r>
              <a:rPr lang="en-US" sz="2800">
                <a:solidFill>
                  <a:srgbClr val="0033CC"/>
                </a:solidFill>
              </a:rPr>
              <a:t>dec</a:t>
            </a:r>
            <a:r>
              <a:rPr lang="en-US" sz="2800"/>
              <a:t>, </a:t>
            </a:r>
            <a:r>
              <a:rPr lang="en-US" sz="2800">
                <a:solidFill>
                  <a:srgbClr val="0033CC"/>
                </a:solidFill>
              </a:rPr>
              <a:t>oct</a:t>
            </a:r>
            <a:r>
              <a:rPr lang="en-US" sz="2800"/>
              <a:t>, </a:t>
            </a:r>
            <a:r>
              <a:rPr lang="en-US" sz="2800">
                <a:solidFill>
                  <a:srgbClr val="0033CC"/>
                </a:solidFill>
              </a:rPr>
              <a:t>hex</a:t>
            </a:r>
            <a:r>
              <a:rPr lang="en-US" sz="2800"/>
              <a:t>, </a:t>
            </a:r>
            <a:r>
              <a:rPr lang="en-US" sz="2800">
                <a:solidFill>
                  <a:srgbClr val="0033CC"/>
                </a:solidFill>
              </a:rPr>
              <a:t>showbase</a:t>
            </a:r>
            <a:r>
              <a:rPr lang="en-US" sz="2800"/>
              <a:t>)</a:t>
            </a:r>
            <a:endParaRPr lang="en-US" sz="2800" dirty="0" smtClean="0"/>
          </a:p>
        </p:txBody>
      </p:sp>
      <p:sp>
        <p:nvSpPr>
          <p:cNvPr id="92163" name="Text Placeholder 2"/>
          <p:cNvSpPr>
            <a:spLocks noGrp="1"/>
          </p:cNvSpPr>
          <p:nvPr>
            <p:ph type="body" idx="1"/>
          </p:nvPr>
        </p:nvSpPr>
        <p:spPr/>
        <p:txBody>
          <a:bodyPr/>
          <a:lstStyle/>
          <a:p>
            <a:r>
              <a:rPr lang="en-US" altLang="en-US" smtClean="0"/>
              <a:t>Figure 13.17 demonstrates the use of stream manipulator showbase to force an integer to print in decimal, octal and hexadecimal formats.</a:t>
            </a:r>
          </a:p>
          <a:p>
            <a:r>
              <a:rPr lang="en-US" altLang="en-US" smtClean="0"/>
              <a:t>To reset the </a:t>
            </a:r>
            <a:r>
              <a:rPr lang="en-US" altLang="en-US" smtClean="0">
                <a:solidFill>
                  <a:srgbClr val="0033CC"/>
                </a:solidFill>
              </a:rPr>
              <a:t>showbase</a:t>
            </a:r>
            <a:r>
              <a:rPr lang="en-US" altLang="en-US" smtClean="0"/>
              <a:t> setting, output the stream manipulator </a:t>
            </a:r>
            <a:r>
              <a:rPr lang="en-US" altLang="en-US" smtClean="0">
                <a:solidFill>
                  <a:srgbClr val="0033CC"/>
                </a:solidFill>
              </a:rPr>
              <a:t>noshowbase</a:t>
            </a:r>
            <a:r>
              <a:rPr lang="en-US" altLang="en-US" smtClean="0"/>
              <a:t>.</a:t>
            </a:r>
          </a:p>
        </p:txBody>
      </p:sp>
      <p:sp>
        <p:nvSpPr>
          <p:cNvPr id="9216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pphtp9_13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13.7.5 	Floating-Point Numbers; </a:t>
            </a:r>
            <a:br>
              <a:rPr lang="en-US" sz="2400" smtClean="0"/>
            </a:br>
            <a:r>
              <a:rPr lang="en-US" sz="2400"/>
              <a:t>	</a:t>
            </a:r>
            <a:r>
              <a:rPr lang="en-US" sz="2400" smtClean="0"/>
              <a:t>Scientific and Fixed Notation (</a:t>
            </a:r>
            <a:r>
              <a:rPr lang="en-US" sz="2400" smtClean="0">
                <a:solidFill>
                  <a:srgbClr val="0033CC"/>
                </a:solidFill>
              </a:rPr>
              <a:t>scientific</a:t>
            </a:r>
            <a:r>
              <a:rPr lang="en-US" sz="2400" smtClean="0"/>
              <a:t>, </a:t>
            </a:r>
            <a:r>
              <a:rPr lang="en-US" sz="2400" smtClean="0">
                <a:solidFill>
                  <a:srgbClr val="0033CC"/>
                </a:solidFill>
              </a:rPr>
              <a:t>fixed</a:t>
            </a:r>
            <a:r>
              <a:rPr lang="en-US" sz="2400" smtClean="0"/>
              <a:t>)</a:t>
            </a:r>
            <a:endParaRPr lang="en-US" sz="2400" dirty="0" smtClean="0"/>
          </a:p>
        </p:txBody>
      </p:sp>
      <p:sp>
        <p:nvSpPr>
          <p:cNvPr id="94211" name="Text Placeholder 2"/>
          <p:cNvSpPr>
            <a:spLocks noGrp="1"/>
          </p:cNvSpPr>
          <p:nvPr>
            <p:ph type="body" idx="1"/>
          </p:nvPr>
        </p:nvSpPr>
        <p:spPr/>
        <p:txBody>
          <a:bodyPr>
            <a:normAutofit fontScale="77500" lnSpcReduction="20000"/>
          </a:bodyPr>
          <a:lstStyle/>
          <a:p>
            <a:pPr>
              <a:lnSpc>
                <a:spcPct val="120000"/>
              </a:lnSpc>
            </a:pPr>
            <a:r>
              <a:rPr lang="en-US" altLang="en-US" smtClean="0"/>
              <a:t>The </a:t>
            </a:r>
            <a:r>
              <a:rPr lang="en-US" altLang="en-US" smtClean="0">
                <a:solidFill>
                  <a:srgbClr val="C00000"/>
                </a:solidFill>
              </a:rPr>
              <a:t>sticky</a:t>
            </a:r>
            <a:r>
              <a:rPr lang="en-US" altLang="en-US" smtClean="0"/>
              <a:t> stream manipulators </a:t>
            </a:r>
            <a:r>
              <a:rPr lang="en-US" altLang="en-US" smtClean="0">
                <a:solidFill>
                  <a:srgbClr val="0033CC"/>
                </a:solidFill>
              </a:rPr>
              <a:t>scientific</a:t>
            </a:r>
            <a:r>
              <a:rPr lang="en-US" altLang="en-US" smtClean="0"/>
              <a:t> and </a:t>
            </a:r>
            <a:r>
              <a:rPr lang="en-US" altLang="en-US" smtClean="0">
                <a:solidFill>
                  <a:srgbClr val="0033CC"/>
                </a:solidFill>
              </a:rPr>
              <a:t>fixed</a:t>
            </a:r>
            <a:r>
              <a:rPr lang="en-US" altLang="en-US" smtClean="0"/>
              <a:t> control the output format of floating-point numbers.</a:t>
            </a:r>
          </a:p>
          <a:p>
            <a:pPr>
              <a:lnSpc>
                <a:spcPct val="120000"/>
              </a:lnSpc>
            </a:pPr>
            <a:r>
              <a:rPr lang="en-US" altLang="en-US" smtClean="0"/>
              <a:t>Stream manipulator </a:t>
            </a:r>
            <a:r>
              <a:rPr lang="en-US" altLang="en-US" smtClean="0">
                <a:solidFill>
                  <a:srgbClr val="0033CC"/>
                </a:solidFill>
              </a:rPr>
              <a:t>scientific</a:t>
            </a:r>
            <a:r>
              <a:rPr lang="en-US" altLang="en-US" smtClean="0"/>
              <a:t> forces the output of a floating-point number to display in scientific format.</a:t>
            </a:r>
          </a:p>
          <a:p>
            <a:pPr>
              <a:lnSpc>
                <a:spcPct val="120000"/>
              </a:lnSpc>
            </a:pPr>
            <a:r>
              <a:rPr lang="en-US" altLang="en-US" smtClean="0"/>
              <a:t>Stream manipulator </a:t>
            </a:r>
            <a:r>
              <a:rPr lang="en-US" altLang="en-US" smtClean="0">
                <a:solidFill>
                  <a:srgbClr val="0033CC"/>
                </a:solidFill>
              </a:rPr>
              <a:t>fixed</a:t>
            </a:r>
            <a:r>
              <a:rPr lang="en-US" altLang="en-US" smtClean="0"/>
              <a:t> forces a floating-point number to display a specific number of digits (as specified by member function </a:t>
            </a:r>
            <a:r>
              <a:rPr lang="en-US" altLang="en-US" smtClean="0">
                <a:solidFill>
                  <a:srgbClr val="C00000"/>
                </a:solidFill>
              </a:rPr>
              <a:t>precision</a:t>
            </a:r>
            <a:r>
              <a:rPr lang="en-US" altLang="en-US" smtClean="0"/>
              <a:t> or stream manipulator </a:t>
            </a:r>
            <a:r>
              <a:rPr lang="en-US" altLang="en-US" smtClean="0">
                <a:solidFill>
                  <a:srgbClr val="C00000"/>
                </a:solidFill>
              </a:rPr>
              <a:t>setprecision</a:t>
            </a:r>
            <a:r>
              <a:rPr lang="en-US" altLang="en-US" smtClean="0"/>
              <a:t>) to the right of the decimal point.</a:t>
            </a:r>
          </a:p>
          <a:p>
            <a:pPr>
              <a:lnSpc>
                <a:spcPct val="120000"/>
              </a:lnSpc>
            </a:pPr>
            <a:r>
              <a:rPr lang="en-US" altLang="en-US" smtClean="0"/>
              <a:t>Without using another manipulator, the floating-point number value determines the output format.   </a:t>
            </a:r>
          </a:p>
          <a:p>
            <a:pPr>
              <a:lnSpc>
                <a:spcPct val="120000"/>
              </a:lnSpc>
            </a:pPr>
            <a:r>
              <a:rPr lang="en-US" altLang="en-US" smtClean="0"/>
              <a:t>Figure 13.18 demonstrates displaying floating-point numbers in fixed and scientific formats using stream manipulators scientific (line 18) and fixed (line 22).</a:t>
            </a:r>
          </a:p>
        </p:txBody>
      </p:sp>
      <p:sp>
        <p:nvSpPr>
          <p:cNvPr id="9421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cpphtp9_13_Page_4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cpphtp9_13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13.7.6 Uppercase/Lowercase Control (</a:t>
            </a:r>
            <a:r>
              <a:rPr lang="en-US" sz="2800" smtClean="0">
                <a:solidFill>
                  <a:srgbClr val="0033CC"/>
                </a:solidFill>
              </a:rPr>
              <a:t>uppercase</a:t>
            </a:r>
            <a:r>
              <a:rPr lang="en-US" sz="2800" smtClean="0"/>
              <a:t>)</a:t>
            </a:r>
            <a:endParaRPr lang="en-US" sz="2800" dirty="0" smtClean="0"/>
          </a:p>
        </p:txBody>
      </p:sp>
      <p:sp>
        <p:nvSpPr>
          <p:cNvPr id="97283" name="Text Placeholder 2"/>
          <p:cNvSpPr>
            <a:spLocks noGrp="1"/>
          </p:cNvSpPr>
          <p:nvPr>
            <p:ph type="body" idx="1"/>
          </p:nvPr>
        </p:nvSpPr>
        <p:spPr>
          <a:xfrm>
            <a:off x="533400" y="1481138"/>
            <a:ext cx="8229600" cy="4525962"/>
          </a:xfrm>
        </p:spPr>
        <p:txBody>
          <a:bodyPr/>
          <a:lstStyle/>
          <a:p>
            <a:r>
              <a:rPr lang="en-US" altLang="en-US" smtClean="0"/>
              <a:t>Stream manipulator </a:t>
            </a:r>
            <a:r>
              <a:rPr lang="en-US" altLang="en-US" smtClean="0">
                <a:solidFill>
                  <a:srgbClr val="0033CC"/>
                </a:solidFill>
              </a:rPr>
              <a:t>uppercase</a:t>
            </a:r>
            <a:r>
              <a:rPr lang="en-US" altLang="en-US" smtClean="0"/>
              <a:t> outputs an uppercase </a:t>
            </a:r>
            <a:r>
              <a:rPr lang="en-US" altLang="en-US" smtClean="0">
                <a:solidFill>
                  <a:srgbClr val="0033CC"/>
                </a:solidFill>
              </a:rPr>
              <a:t>X</a:t>
            </a:r>
            <a:r>
              <a:rPr lang="en-US" altLang="en-US" smtClean="0"/>
              <a:t> </a:t>
            </a:r>
            <a:r>
              <a:rPr lang="en-US" altLang="en-US" sz="2400" smtClean="0"/>
              <a:t>or </a:t>
            </a:r>
            <a:r>
              <a:rPr lang="en-US" altLang="en-US" sz="2400" smtClean="0">
                <a:solidFill>
                  <a:srgbClr val="0033CC"/>
                </a:solidFill>
              </a:rPr>
              <a:t>E</a:t>
            </a:r>
            <a:r>
              <a:rPr lang="en-US" altLang="en-US" sz="2400" smtClean="0"/>
              <a:t> with hexadecimal-integer values or with scientific notation floating-point values, respectively (Fig. 13.19).</a:t>
            </a:r>
          </a:p>
          <a:p>
            <a:r>
              <a:rPr lang="en-US" altLang="en-US" sz="2400" smtClean="0"/>
              <a:t>Using stream manipulator uppercase also causes all letters in a hexadecimal value to be uppercase.</a:t>
            </a:r>
          </a:p>
          <a:p>
            <a:r>
              <a:rPr lang="en-US" altLang="en-US" sz="2400" smtClean="0"/>
              <a:t>By default, the letters for hexadecimal values and the exponents in scientific notation floating-point values appear in lowercase.</a:t>
            </a:r>
          </a:p>
          <a:p>
            <a:r>
              <a:rPr lang="en-US" altLang="en-US" sz="2400" smtClean="0"/>
              <a:t>To reset the uppercase setting, output the stream manipulator </a:t>
            </a:r>
            <a:r>
              <a:rPr lang="en-US" altLang="en-US" sz="2400" smtClean="0">
                <a:solidFill>
                  <a:srgbClr val="0033CC"/>
                </a:solidFill>
              </a:rPr>
              <a:t>nouppercase</a:t>
            </a:r>
            <a:r>
              <a:rPr lang="en-US" altLang="en-US" sz="2400" smtClean="0"/>
              <a:t>.  </a:t>
            </a:r>
          </a:p>
        </p:txBody>
      </p:sp>
      <p:sp>
        <p:nvSpPr>
          <p:cNvPr id="97284"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pphtp9_13_Page_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13.7.7 Specifying Boolean Format (</a:t>
            </a:r>
            <a:r>
              <a:rPr lang="en-US" smtClean="0">
                <a:solidFill>
                  <a:srgbClr val="0033CC"/>
                </a:solidFill>
              </a:rPr>
              <a:t>boolalpha</a:t>
            </a:r>
            <a:r>
              <a:rPr lang="en-US" smtClean="0"/>
              <a:t>)</a:t>
            </a:r>
            <a:endParaRPr lang="en-US" dirty="0" smtClean="0"/>
          </a:p>
        </p:txBody>
      </p:sp>
      <p:sp>
        <p:nvSpPr>
          <p:cNvPr id="99331" name="Text Placeholder 2"/>
          <p:cNvSpPr>
            <a:spLocks noGrp="1"/>
          </p:cNvSpPr>
          <p:nvPr>
            <p:ph type="body" idx="1"/>
          </p:nvPr>
        </p:nvSpPr>
        <p:spPr/>
        <p:txBody>
          <a:bodyPr>
            <a:normAutofit fontScale="85000" lnSpcReduction="20000"/>
          </a:bodyPr>
          <a:lstStyle/>
          <a:p>
            <a:pPr>
              <a:lnSpc>
                <a:spcPct val="120000"/>
              </a:lnSpc>
            </a:pPr>
            <a:r>
              <a:rPr lang="en-US" altLang="en-US" smtClean="0"/>
              <a:t>C++ provides data type </a:t>
            </a:r>
            <a:r>
              <a:rPr lang="en-US" altLang="en-US" smtClean="0">
                <a:solidFill>
                  <a:srgbClr val="C00000"/>
                </a:solidFill>
              </a:rPr>
              <a:t>bool</a:t>
            </a:r>
            <a:r>
              <a:rPr lang="en-US" altLang="en-US" smtClean="0"/>
              <a:t>, whose values may be false or true, as a </a:t>
            </a:r>
            <a:r>
              <a:rPr lang="en-US" altLang="en-US" u="sng" smtClean="0"/>
              <a:t>preferred alternative to the old style of using 0 to indicate false and nonzero to indicate true</a:t>
            </a:r>
            <a:r>
              <a:rPr lang="en-US" altLang="en-US" smtClean="0"/>
              <a:t>.</a:t>
            </a:r>
          </a:p>
          <a:p>
            <a:pPr>
              <a:lnSpc>
                <a:spcPct val="120000"/>
              </a:lnSpc>
            </a:pPr>
            <a:r>
              <a:rPr lang="en-US" altLang="en-US" smtClean="0">
                <a:solidFill>
                  <a:srgbClr val="008000"/>
                </a:solidFill>
              </a:rPr>
              <a:t>A bool variable outputs as 0 or 1 by default.</a:t>
            </a:r>
          </a:p>
          <a:p>
            <a:pPr>
              <a:lnSpc>
                <a:spcPct val="120000"/>
              </a:lnSpc>
            </a:pPr>
            <a:r>
              <a:rPr lang="en-US" altLang="en-US" smtClean="0"/>
              <a:t>However, we can use stream manipulator boolalpha to set the output stream to display bool values as the strings "true" and "false".</a:t>
            </a:r>
          </a:p>
          <a:p>
            <a:pPr>
              <a:lnSpc>
                <a:spcPct val="120000"/>
              </a:lnSpc>
            </a:pPr>
            <a:r>
              <a:rPr lang="en-US" altLang="en-US" smtClean="0"/>
              <a:t>Use stream manipulator noboolalpha to set the output stream to display bool values as integers (i.e., the default setting).</a:t>
            </a:r>
          </a:p>
          <a:p>
            <a:pPr>
              <a:lnSpc>
                <a:spcPct val="120000"/>
              </a:lnSpc>
            </a:pPr>
            <a:r>
              <a:rPr lang="en-US" altLang="en-US" smtClean="0"/>
              <a:t>The program of Fig. 13.20 demonstrates these stream manipulators.</a:t>
            </a:r>
          </a:p>
        </p:txBody>
      </p:sp>
      <p:sp>
        <p:nvSpPr>
          <p:cNvPr id="99332"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13.2  </a:t>
            </a:r>
            <a:r>
              <a:rPr lang="en-US" smtClean="0">
                <a:solidFill>
                  <a:srgbClr val="0033CC"/>
                </a:solidFill>
              </a:rPr>
              <a:t>Streams</a:t>
            </a:r>
            <a:endParaRPr lang="en-US" dirty="0" smtClean="0">
              <a:solidFill>
                <a:srgbClr val="0033CC"/>
              </a:solidFill>
            </a:endParaRPr>
          </a:p>
        </p:txBody>
      </p:sp>
      <p:sp>
        <p:nvSpPr>
          <p:cNvPr id="18435" name="Text Placeholder 2"/>
          <p:cNvSpPr>
            <a:spLocks noGrp="1"/>
          </p:cNvSpPr>
          <p:nvPr>
            <p:ph type="body" idx="1"/>
          </p:nvPr>
        </p:nvSpPr>
        <p:spPr/>
        <p:txBody>
          <a:bodyPr>
            <a:normAutofit fontScale="77500" lnSpcReduction="20000"/>
          </a:bodyPr>
          <a:lstStyle/>
          <a:p>
            <a:r>
              <a:rPr lang="en-US" altLang="en-US" dirty="0" smtClean="0">
                <a:solidFill>
                  <a:srgbClr val="C00000"/>
                </a:solidFill>
              </a:rPr>
              <a:t>C++ I/O occurs in streams, which are sequences of bytes.</a:t>
            </a:r>
          </a:p>
          <a:p>
            <a:pPr>
              <a:lnSpc>
                <a:spcPct val="120000"/>
              </a:lnSpc>
            </a:pPr>
            <a:r>
              <a:rPr lang="en-US" altLang="en-US" dirty="0" smtClean="0"/>
              <a:t>In input operations, the bytes flow from a device (e.g., a keyboard, a disk drive, a network connection, etc.) to main memory.</a:t>
            </a:r>
          </a:p>
          <a:p>
            <a:r>
              <a:rPr lang="en-US" altLang="en-US" dirty="0" smtClean="0"/>
              <a:t>In output operations, bytes flow from main memory to a device (e.g., a display screen, a printer, a disk drive, a network connection, etc.).</a:t>
            </a:r>
          </a:p>
          <a:p>
            <a:r>
              <a:rPr lang="en-US" altLang="en-US" dirty="0" smtClean="0">
                <a:solidFill>
                  <a:srgbClr val="0033CC"/>
                </a:solidFill>
              </a:rPr>
              <a:t>An application associates meaning with bytes.</a:t>
            </a:r>
          </a:p>
          <a:p>
            <a:r>
              <a:rPr lang="en-US" altLang="en-US" dirty="0" smtClean="0">
                <a:solidFill>
                  <a:srgbClr val="008000"/>
                </a:solidFill>
              </a:rPr>
              <a:t>The system I/O mechanisms should transfer bytes from devices to memory (and vice versa) consistently and reliably.</a:t>
            </a:r>
          </a:p>
          <a:p>
            <a:r>
              <a:rPr lang="en-US" altLang="en-US" dirty="0" smtClean="0"/>
              <a:t>Such transfers often involve some mechanical motion, such as the rotation of a disk or a tape, or the typing of keystrokes at a keyboard.</a:t>
            </a:r>
          </a:p>
          <a:p>
            <a:r>
              <a:rPr lang="en-US" altLang="en-US" dirty="0" smtClean="0"/>
              <a:t>The time these transfers take is typically far greater than the time the processor requires to manipulate data internally.</a:t>
            </a:r>
          </a:p>
          <a:p>
            <a:r>
              <a:rPr lang="en-US" altLang="en-US" dirty="0" smtClean="0"/>
              <a:t>Thus, I/O operations require careful planning and tuning to ensure optimal performance.</a:t>
            </a:r>
          </a:p>
        </p:txBody>
      </p:sp>
      <p:sp>
        <p:nvSpPr>
          <p:cNvPr id="18436"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pphtp9_13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pphtp9_13_Page_4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
        <p:nvSpPr>
          <p:cNvPr id="2" name="TextBox 1"/>
          <p:cNvSpPr txBox="1"/>
          <p:nvPr/>
        </p:nvSpPr>
        <p:spPr>
          <a:xfrm>
            <a:off x="5638800" y="1676400"/>
            <a:ext cx="2819400" cy="584775"/>
          </a:xfrm>
          <a:prstGeom prst="rect">
            <a:avLst/>
          </a:prstGeom>
          <a:noFill/>
          <a:ln>
            <a:solidFill>
              <a:schemeClr val="accent2"/>
            </a:solidFill>
          </a:ln>
        </p:spPr>
        <p:txBody>
          <a:bodyPr wrap="square" rtlCol="0">
            <a:spAutoFit/>
          </a:bodyPr>
          <a:lstStyle/>
          <a:p>
            <a:r>
              <a:rPr lang="en-US" sz="1600" smtClean="0"/>
              <a:t>Does not require you to include the header </a:t>
            </a:r>
            <a:r>
              <a:rPr lang="en-US" sz="1600" smtClean="0">
                <a:solidFill>
                  <a:srgbClr val="0033CC"/>
                </a:solidFill>
              </a:rPr>
              <a:t>iomanip</a:t>
            </a:r>
            <a:endParaRPr lang="en-US" sz="1600">
              <a:solidFill>
                <a:srgbClr val="0033CC"/>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pphtp9_13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109537" indent="0">
              <a:buNone/>
            </a:pPr>
            <a:r>
              <a:rPr lang="en-US" sz="1800" smtClean="0">
                <a:solidFill>
                  <a:srgbClr val="0432FF"/>
                </a:solidFill>
              </a:rPr>
              <a:t>Member Function			</a:t>
            </a:r>
            <a:r>
              <a:rPr lang="en-US" sz="1800" smtClean="0">
                <a:solidFill>
                  <a:srgbClr val="C00000"/>
                </a:solidFill>
              </a:rPr>
              <a:t>Stream Manipulator</a:t>
            </a:r>
          </a:p>
          <a:p>
            <a:pPr marL="109537" indent="0">
              <a:buNone/>
            </a:pPr>
            <a:endParaRPr lang="en-US" sz="1800" smtClean="0"/>
          </a:p>
          <a:p>
            <a:pPr marL="109537" indent="0">
              <a:buNone/>
            </a:pPr>
            <a:r>
              <a:rPr lang="en-US" sz="1800" smtClean="0">
                <a:solidFill>
                  <a:srgbClr val="0432FF"/>
                </a:solidFill>
              </a:rPr>
              <a:t>fill( )	</a:t>
            </a:r>
            <a:r>
              <a:rPr lang="en-US" sz="1800" smtClean="0"/>
              <a:t>			</a:t>
            </a:r>
            <a:r>
              <a:rPr lang="en-US" sz="1800" smtClean="0">
                <a:solidFill>
                  <a:srgbClr val="C00000"/>
                </a:solidFill>
              </a:rPr>
              <a:t>setfill( )</a:t>
            </a:r>
          </a:p>
          <a:p>
            <a:pPr marL="109537" indent="0">
              <a:buNone/>
            </a:pPr>
            <a:r>
              <a:rPr lang="en-US" sz="1800" smtClean="0">
                <a:solidFill>
                  <a:srgbClr val="0432FF"/>
                </a:solidFill>
              </a:rPr>
              <a:t>precision( )</a:t>
            </a:r>
            <a:r>
              <a:rPr lang="en-US" sz="1800" smtClean="0"/>
              <a:t>			</a:t>
            </a:r>
            <a:r>
              <a:rPr lang="en-US" sz="1800" smtClean="0">
                <a:solidFill>
                  <a:srgbClr val="C00000"/>
                </a:solidFill>
              </a:rPr>
              <a:t>setprecision( )</a:t>
            </a:r>
          </a:p>
          <a:p>
            <a:pPr marL="109537" indent="0">
              <a:buNone/>
            </a:pPr>
            <a:r>
              <a:rPr lang="en-US" sz="1800" smtClean="0">
                <a:solidFill>
                  <a:srgbClr val="0432FF"/>
                </a:solidFill>
              </a:rPr>
              <a:t>width( )	</a:t>
            </a:r>
            <a:r>
              <a:rPr lang="en-US" sz="1800" smtClean="0"/>
              <a:t>			</a:t>
            </a:r>
            <a:r>
              <a:rPr lang="en-US" sz="1800" smtClean="0">
                <a:solidFill>
                  <a:srgbClr val="C00000"/>
                </a:solidFill>
              </a:rPr>
              <a:t>setw( )</a:t>
            </a:r>
          </a:p>
          <a:p>
            <a:pPr marL="109537" indent="0">
              <a:buNone/>
            </a:pPr>
            <a:endParaRPr lang="en-US" sz="1800"/>
          </a:p>
        </p:txBody>
      </p:sp>
      <p:sp>
        <p:nvSpPr>
          <p:cNvPr id="3" name="Title 2"/>
          <p:cNvSpPr>
            <a:spLocks noGrp="1"/>
          </p:cNvSpPr>
          <p:nvPr>
            <p:ph type="title"/>
          </p:nvPr>
        </p:nvSpPr>
        <p:spPr/>
        <p:txBody>
          <a:bodyPr/>
          <a:lstStyle/>
          <a:p>
            <a:r>
              <a:rPr lang="en-US" smtClean="0"/>
              <a:t>Member Functions and Stream Manipulators</a:t>
            </a:r>
            <a:endParaRPr lang="en-US"/>
          </a:p>
        </p:txBody>
      </p:sp>
      <p:sp>
        <p:nvSpPr>
          <p:cNvPr id="2" name="Footer Placeholder 1"/>
          <p:cNvSpPr>
            <a:spLocks noGrp="1"/>
          </p:cNvSpPr>
          <p:nvPr>
            <p:ph type="ftr" sz="quarter" idx="11"/>
          </p:nvPr>
        </p:nvSpPr>
        <p:spPr/>
        <p:txBody>
          <a:bodyPr/>
          <a:lstStyle/>
          <a:p>
            <a:pPr>
              <a:defRPr/>
            </a:pPr>
            <a:r>
              <a:rPr lang="en-US" smtClean="0"/>
              <a:t>© Copyright 1992-2014 by Pearson Education, Inc. All Rights Reserved.</a:t>
            </a:r>
            <a:endParaRPr lang="en-US"/>
          </a:p>
        </p:txBody>
      </p:sp>
    </p:spTree>
    <p:extLst>
      <p:ext uri="{BB962C8B-B14F-4D97-AF65-F5344CB8AC3E}">
        <p14:creationId xmlns:p14="http://schemas.microsoft.com/office/powerpoint/2010/main" val="4211828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13.7.8 	</a:t>
            </a:r>
            <a:r>
              <a:rPr lang="en-US" sz="2400" smtClean="0">
                <a:solidFill>
                  <a:srgbClr val="C00000"/>
                </a:solidFill>
              </a:rPr>
              <a:t>Setting</a:t>
            </a:r>
            <a:r>
              <a:rPr lang="en-US" sz="2400" smtClean="0"/>
              <a:t> and </a:t>
            </a:r>
            <a:r>
              <a:rPr lang="en-US" sz="2400" smtClean="0">
                <a:solidFill>
                  <a:srgbClr val="C00000"/>
                </a:solidFill>
              </a:rPr>
              <a:t>Resetting</a:t>
            </a:r>
            <a:r>
              <a:rPr lang="en-US" sz="2400" smtClean="0"/>
              <a:t> the </a:t>
            </a:r>
            <a:r>
              <a:rPr lang="en-US" sz="2400" smtClean="0">
                <a:solidFill>
                  <a:srgbClr val="0033CC"/>
                </a:solidFill>
              </a:rPr>
              <a:t>Format State </a:t>
            </a:r>
            <a:r>
              <a:rPr lang="en-US" sz="2400" smtClean="0"/>
              <a:t/>
            </a:r>
            <a:br>
              <a:rPr lang="en-US" sz="2400" smtClean="0"/>
            </a:br>
            <a:r>
              <a:rPr lang="en-US" sz="2400"/>
              <a:t>	</a:t>
            </a:r>
            <a:r>
              <a:rPr lang="en-US" sz="2400" smtClean="0"/>
              <a:t>via Member Function </a:t>
            </a:r>
            <a:r>
              <a:rPr lang="en-US" sz="2400" smtClean="0">
                <a:solidFill>
                  <a:srgbClr val="0033CC"/>
                </a:solidFill>
              </a:rPr>
              <a:t>flags</a:t>
            </a:r>
            <a:endParaRPr lang="en-US" sz="2400" dirty="0" smtClean="0">
              <a:solidFill>
                <a:srgbClr val="0033CC"/>
              </a:solidFill>
            </a:endParaRPr>
          </a:p>
        </p:txBody>
      </p:sp>
      <p:sp>
        <p:nvSpPr>
          <p:cNvPr id="103427" name="Text Placeholder 2"/>
          <p:cNvSpPr>
            <a:spLocks noGrp="1"/>
          </p:cNvSpPr>
          <p:nvPr>
            <p:ph type="body" idx="1"/>
          </p:nvPr>
        </p:nvSpPr>
        <p:spPr/>
        <p:txBody>
          <a:bodyPr>
            <a:normAutofit fontScale="77500" lnSpcReduction="20000"/>
          </a:bodyPr>
          <a:lstStyle/>
          <a:p>
            <a:pPr>
              <a:lnSpc>
                <a:spcPct val="120000"/>
              </a:lnSpc>
            </a:pPr>
            <a:r>
              <a:rPr lang="en-US" altLang="en-US" smtClean="0">
                <a:solidFill>
                  <a:srgbClr val="C00000"/>
                </a:solidFill>
              </a:rPr>
              <a:t>We now discuss how to return an output stream’s format to its default state after having applied several manipulations.</a:t>
            </a:r>
          </a:p>
          <a:p>
            <a:pPr>
              <a:lnSpc>
                <a:spcPct val="120000"/>
              </a:lnSpc>
            </a:pPr>
            <a:r>
              <a:rPr lang="en-US" altLang="en-US" smtClean="0"/>
              <a:t>Member function </a:t>
            </a:r>
            <a:r>
              <a:rPr lang="en-US" altLang="en-US" smtClean="0">
                <a:solidFill>
                  <a:srgbClr val="0033CC"/>
                </a:solidFill>
              </a:rPr>
              <a:t>flags</a:t>
            </a:r>
            <a:r>
              <a:rPr lang="en-US" altLang="en-US" smtClean="0"/>
              <a:t> without an argument returns the current format settings as a </a:t>
            </a:r>
            <a:r>
              <a:rPr lang="en-US" altLang="en-US" smtClean="0">
                <a:solidFill>
                  <a:srgbClr val="C00000"/>
                </a:solidFill>
              </a:rPr>
              <a:t>fmtflags data type </a:t>
            </a:r>
            <a:r>
              <a:rPr lang="en-US" altLang="en-US" smtClean="0"/>
              <a:t>(of class ios_base), which represents the format state.</a:t>
            </a:r>
          </a:p>
          <a:p>
            <a:pPr>
              <a:lnSpc>
                <a:spcPct val="120000"/>
              </a:lnSpc>
            </a:pPr>
            <a:r>
              <a:rPr lang="en-US" altLang="en-US" smtClean="0"/>
              <a:t>Member function flags with a fmtflags argument sets the format state as specified by the argument and returns the prior state settings.</a:t>
            </a:r>
          </a:p>
          <a:p>
            <a:pPr>
              <a:lnSpc>
                <a:spcPct val="120000"/>
              </a:lnSpc>
            </a:pPr>
            <a:r>
              <a:rPr lang="en-US" altLang="en-US" smtClean="0">
                <a:solidFill>
                  <a:srgbClr val="008000"/>
                </a:solidFill>
              </a:rPr>
              <a:t>The initial settings of the value that flags returns might differ across several systems.</a:t>
            </a:r>
          </a:p>
          <a:p>
            <a:pPr>
              <a:lnSpc>
                <a:spcPct val="120000"/>
              </a:lnSpc>
            </a:pPr>
            <a:r>
              <a:rPr lang="en-US" altLang="en-US" smtClean="0"/>
              <a:t>The program of Fig. 13.21 uses member function flags to save the stream’s original format state (line 17), then restore the original format settings (line 25).</a:t>
            </a:r>
          </a:p>
        </p:txBody>
      </p:sp>
      <p:sp>
        <p:nvSpPr>
          <p:cNvPr id="103428"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3_Page_4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13_Page_5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Copyright 1992-2014 by Pearson Education, Inc. All Rights Reserved.</a:t>
            </a:r>
            <a:endParaRPr lang="en-US"/>
          </a:p>
        </p:txBody>
      </p:sp>
      <p:sp>
        <p:nvSpPr>
          <p:cNvPr id="3" name="TextBox 2"/>
          <p:cNvSpPr txBox="1"/>
          <p:nvPr/>
        </p:nvSpPr>
        <p:spPr>
          <a:xfrm>
            <a:off x="685800" y="1066800"/>
            <a:ext cx="7848600" cy="5016758"/>
          </a:xfrm>
          <a:prstGeom prst="rect">
            <a:avLst/>
          </a:prstGeom>
          <a:noFill/>
        </p:spPr>
        <p:txBody>
          <a:bodyPr wrap="square" rtlCol="0">
            <a:spAutoFit/>
          </a:bodyPr>
          <a:lstStyle/>
          <a:p>
            <a:r>
              <a:rPr lang="en-US" sz="1600">
                <a:latin typeface="Consolas" panose="020B0609020204030204" pitchFamily="49" charset="0"/>
              </a:rPr>
              <a:t> 1 // setiosflags </a:t>
            </a:r>
            <a:r>
              <a:rPr lang="en-US" sz="1600" smtClean="0">
                <a:latin typeface="Consolas" panose="020B0609020204030204" pitchFamily="49" charset="0"/>
              </a:rPr>
              <a:t>example</a:t>
            </a:r>
          </a:p>
          <a:p>
            <a:r>
              <a:rPr lang="en-US" sz="1600">
                <a:latin typeface="Consolas" panose="020B0609020204030204" pitchFamily="49" charset="0"/>
              </a:rPr>
              <a:t> </a:t>
            </a:r>
            <a:r>
              <a:rPr lang="en-US" sz="1600" smtClean="0">
                <a:latin typeface="Consolas" panose="020B0609020204030204" pitchFamily="49" charset="0"/>
              </a:rPr>
              <a:t>  // setiosflags is a stream manipulator</a:t>
            </a:r>
          </a:p>
          <a:p>
            <a:r>
              <a:rPr lang="en-US" sz="1600">
                <a:latin typeface="Consolas" panose="020B0609020204030204" pitchFamily="49" charset="0"/>
              </a:rPr>
              <a:t/>
            </a:r>
            <a:br>
              <a:rPr lang="en-US" sz="1600">
                <a:latin typeface="Consolas" panose="020B0609020204030204" pitchFamily="49" charset="0"/>
              </a:rPr>
            </a:br>
            <a:r>
              <a:rPr lang="en-US" sz="1600">
                <a:latin typeface="Consolas" panose="020B0609020204030204" pitchFamily="49" charset="0"/>
              </a:rPr>
              <a:t> 2 #include &lt;iostream&gt;     </a:t>
            </a:r>
            <a:r>
              <a:rPr lang="en-US" sz="1600" smtClean="0">
                <a:latin typeface="Consolas" panose="020B0609020204030204" pitchFamily="49" charset="0"/>
              </a:rPr>
              <a:t>// cout</a:t>
            </a:r>
            <a:r>
              <a:rPr lang="en-US" sz="1600">
                <a:latin typeface="Consolas" panose="020B0609020204030204" pitchFamily="49" charset="0"/>
              </a:rPr>
              <a:t>, </a:t>
            </a:r>
            <a:r>
              <a:rPr lang="en-US" sz="1600" smtClean="0">
                <a:latin typeface="Consolas" panose="020B0609020204030204" pitchFamily="49" charset="0"/>
              </a:rPr>
              <a:t>hex</a:t>
            </a:r>
            <a:r>
              <a:rPr lang="en-US" sz="1600">
                <a:latin typeface="Consolas" panose="020B0609020204030204" pitchFamily="49" charset="0"/>
              </a:rPr>
              <a:t>, </a:t>
            </a:r>
            <a:r>
              <a:rPr lang="en-US" sz="1600" smtClean="0">
                <a:latin typeface="Consolas" panose="020B0609020204030204" pitchFamily="49" charset="0"/>
              </a:rPr>
              <a:t>endl</a:t>
            </a:r>
            <a:r>
              <a:rPr lang="en-US" sz="1600">
                <a:latin typeface="Consolas" panose="020B0609020204030204" pitchFamily="49" charset="0"/>
              </a:rPr>
              <a:t/>
            </a:r>
            <a:br>
              <a:rPr lang="en-US" sz="1600">
                <a:latin typeface="Consolas" panose="020B0609020204030204" pitchFamily="49" charset="0"/>
              </a:rPr>
            </a:br>
            <a:r>
              <a:rPr lang="en-US" sz="1600">
                <a:latin typeface="Consolas" panose="020B0609020204030204" pitchFamily="49" charset="0"/>
              </a:rPr>
              <a:t> 3 #include &lt;iomanip&gt;      // </a:t>
            </a:r>
            <a:r>
              <a:rPr lang="en-US" sz="1600" smtClean="0">
                <a:latin typeface="Consolas" panose="020B0609020204030204" pitchFamily="49" charset="0"/>
              </a:rPr>
              <a:t>setiosflags</a:t>
            </a:r>
            <a:r>
              <a:rPr lang="en-US" sz="1600">
                <a:latin typeface="Consolas" panose="020B0609020204030204" pitchFamily="49" charset="0"/>
              </a:rPr>
              <a:t/>
            </a:r>
            <a:br>
              <a:rPr lang="en-US" sz="1600">
                <a:latin typeface="Consolas" panose="020B0609020204030204" pitchFamily="49" charset="0"/>
              </a:rPr>
            </a:br>
            <a:r>
              <a:rPr lang="en-US" sz="1600">
                <a:latin typeface="Consolas" panose="020B0609020204030204" pitchFamily="49" charset="0"/>
              </a:rPr>
              <a:t> 4 using namespace std;</a:t>
            </a:r>
            <a:br>
              <a:rPr lang="en-US" sz="1600">
                <a:latin typeface="Consolas" panose="020B0609020204030204" pitchFamily="49" charset="0"/>
              </a:rPr>
            </a:br>
            <a:r>
              <a:rPr lang="en-US" sz="1600">
                <a:latin typeface="Consolas" panose="020B0609020204030204" pitchFamily="49" charset="0"/>
              </a:rPr>
              <a:t> 5 </a:t>
            </a:r>
            <a:br>
              <a:rPr lang="en-US" sz="1600">
                <a:latin typeface="Consolas" panose="020B0609020204030204" pitchFamily="49" charset="0"/>
              </a:rPr>
            </a:br>
            <a:r>
              <a:rPr lang="en-US" sz="1600">
                <a:latin typeface="Consolas" panose="020B0609020204030204" pitchFamily="49" charset="0"/>
              </a:rPr>
              <a:t> 6 int main () {</a:t>
            </a:r>
            <a:br>
              <a:rPr lang="en-US" sz="1600">
                <a:latin typeface="Consolas" panose="020B0609020204030204" pitchFamily="49" charset="0"/>
              </a:rPr>
            </a:br>
            <a:r>
              <a:rPr lang="en-US" sz="1600">
                <a:latin typeface="Consolas" panose="020B0609020204030204" pitchFamily="49" charset="0"/>
              </a:rPr>
              <a:t> 7   cout &lt;&lt; hex;</a:t>
            </a:r>
            <a:br>
              <a:rPr lang="en-US" sz="1600">
                <a:latin typeface="Consolas" panose="020B0609020204030204" pitchFamily="49" charset="0"/>
              </a:rPr>
            </a:br>
            <a:r>
              <a:rPr lang="en-US" sz="1600">
                <a:latin typeface="Consolas" panose="020B0609020204030204" pitchFamily="49" charset="0"/>
              </a:rPr>
              <a:t> 8   cout &lt;&lt; </a:t>
            </a:r>
            <a:r>
              <a:rPr lang="en-US" sz="1600">
                <a:solidFill>
                  <a:srgbClr val="0033CC"/>
                </a:solidFill>
                <a:latin typeface="Consolas" panose="020B0609020204030204" pitchFamily="49" charset="0"/>
              </a:rPr>
              <a:t>setiosflags</a:t>
            </a:r>
            <a:r>
              <a:rPr lang="en-US" sz="1600">
                <a:latin typeface="Consolas" panose="020B0609020204030204" pitchFamily="49" charset="0"/>
              </a:rPr>
              <a:t> </a:t>
            </a:r>
            <a:r>
              <a:rPr lang="en-US" sz="1600" smtClean="0">
                <a:latin typeface="Consolas" panose="020B0609020204030204" pitchFamily="49" charset="0"/>
              </a:rPr>
              <a:t>(</a:t>
            </a:r>
            <a:r>
              <a:rPr lang="en-US" sz="1600" smtClean="0">
                <a:solidFill>
                  <a:srgbClr val="C00000"/>
                </a:solidFill>
                <a:latin typeface="Consolas" panose="020B0609020204030204" pitchFamily="49" charset="0"/>
              </a:rPr>
              <a:t>std::</a:t>
            </a:r>
            <a:r>
              <a:rPr lang="en-US" sz="1600" smtClean="0">
                <a:latin typeface="Consolas" panose="020B0609020204030204" pitchFamily="49" charset="0"/>
              </a:rPr>
              <a:t>ios</a:t>
            </a:r>
            <a:r>
              <a:rPr lang="en-US" sz="1600">
                <a:latin typeface="Consolas" panose="020B0609020204030204" pitchFamily="49" charset="0"/>
              </a:rPr>
              <a:t>::showbase | </a:t>
            </a:r>
            <a:r>
              <a:rPr lang="en-US" sz="1600" smtClean="0">
                <a:solidFill>
                  <a:srgbClr val="C00000"/>
                </a:solidFill>
                <a:latin typeface="Consolas" panose="020B0609020204030204" pitchFamily="49" charset="0"/>
              </a:rPr>
              <a:t>std::</a:t>
            </a:r>
            <a:r>
              <a:rPr lang="en-US" sz="1600" smtClean="0">
                <a:latin typeface="Consolas" panose="020B0609020204030204" pitchFamily="49" charset="0"/>
              </a:rPr>
              <a:t>ios</a:t>
            </a:r>
            <a:r>
              <a:rPr lang="en-US" sz="1600">
                <a:latin typeface="Consolas" panose="020B0609020204030204" pitchFamily="49" charset="0"/>
              </a:rPr>
              <a:t>::uppercase);</a:t>
            </a:r>
            <a:br>
              <a:rPr lang="en-US" sz="1600">
                <a:latin typeface="Consolas" panose="020B0609020204030204" pitchFamily="49" charset="0"/>
              </a:rPr>
            </a:br>
            <a:r>
              <a:rPr lang="en-US" sz="1600">
                <a:latin typeface="Consolas" panose="020B0609020204030204" pitchFamily="49" charset="0"/>
              </a:rPr>
              <a:t> 9   cout &lt;&lt; 100 &lt;&lt; endl;</a:t>
            </a:r>
            <a:br>
              <a:rPr lang="en-US" sz="1600">
                <a:latin typeface="Consolas" panose="020B0609020204030204" pitchFamily="49" charset="0"/>
              </a:rPr>
            </a:br>
            <a:r>
              <a:rPr lang="en-US" sz="1600">
                <a:latin typeface="Consolas" panose="020B0609020204030204" pitchFamily="49" charset="0"/>
              </a:rPr>
              <a:t>10  </a:t>
            </a:r>
            <a:br>
              <a:rPr lang="en-US" sz="1600">
                <a:latin typeface="Consolas" panose="020B0609020204030204" pitchFamily="49" charset="0"/>
              </a:rPr>
            </a:br>
            <a:r>
              <a:rPr lang="en-US" sz="1600">
                <a:latin typeface="Consolas" panose="020B0609020204030204" pitchFamily="49" charset="0"/>
              </a:rPr>
              <a:t>11   return 0;</a:t>
            </a:r>
            <a:br>
              <a:rPr lang="en-US" sz="1600">
                <a:latin typeface="Consolas" panose="020B0609020204030204" pitchFamily="49" charset="0"/>
              </a:rPr>
            </a:br>
            <a:r>
              <a:rPr lang="en-US" sz="1600">
                <a:latin typeface="Consolas" panose="020B0609020204030204" pitchFamily="49" charset="0"/>
              </a:rPr>
              <a:t>12 </a:t>
            </a:r>
            <a:r>
              <a:rPr lang="en-US" sz="1600" smtClean="0">
                <a:latin typeface="Consolas" panose="020B0609020204030204" pitchFamily="49" charset="0"/>
              </a:rPr>
              <a:t>}</a:t>
            </a:r>
          </a:p>
          <a:p>
            <a:endParaRPr lang="en-US" sz="1600">
              <a:latin typeface="Consolas" panose="020B0609020204030204" pitchFamily="49" charset="0"/>
            </a:endParaRPr>
          </a:p>
          <a:p>
            <a:r>
              <a:rPr lang="en-US" sz="1600" smtClean="0">
                <a:latin typeface="Consolas" panose="020B0609020204030204" pitchFamily="49" charset="0"/>
              </a:rPr>
              <a:t>//------------------------------------------------------------</a:t>
            </a:r>
            <a:endParaRPr lang="en-US" sz="1600">
              <a:latin typeface="Consolas" panose="020B0609020204030204" pitchFamily="49" charset="0"/>
            </a:endParaRPr>
          </a:p>
          <a:p>
            <a:r>
              <a:rPr lang="en-US" sz="1600">
                <a:latin typeface="Consolas" panose="020B0609020204030204" pitchFamily="49" charset="0"/>
              </a:rPr>
              <a:t> </a:t>
            </a:r>
            <a:r>
              <a:rPr lang="en-US" sz="1600" smtClean="0">
                <a:latin typeface="Consolas" panose="020B0609020204030204" pitchFamily="49" charset="0"/>
              </a:rPr>
              <a:t>	Output:  0X64</a:t>
            </a:r>
            <a:r>
              <a:rPr lang="en-US" sz="1600">
                <a:latin typeface="Consolas" panose="020B0609020204030204" pitchFamily="49" charset="0"/>
              </a:rPr>
              <a:t/>
            </a:r>
            <a:br>
              <a:rPr lang="en-US" sz="1600">
                <a:latin typeface="Consolas" panose="020B0609020204030204" pitchFamily="49" charset="0"/>
              </a:rPr>
            </a:br>
            <a:endParaRPr lang="en-US" sz="1600">
              <a:latin typeface="Consolas" panose="020B0609020204030204" pitchFamily="49" charset="0"/>
            </a:endParaRPr>
          </a:p>
          <a:p>
            <a:r>
              <a:rPr lang="en-US" sz="1600" smtClean="0">
                <a:latin typeface="Consolas" panose="020B0609020204030204" pitchFamily="49" charset="0"/>
              </a:rPr>
              <a:t>//Note:  There is also a </a:t>
            </a:r>
            <a:r>
              <a:rPr lang="en-US" sz="1600" smtClean="0">
                <a:solidFill>
                  <a:srgbClr val="0033CC"/>
                </a:solidFill>
                <a:latin typeface="Consolas" panose="020B0609020204030204" pitchFamily="49" charset="0"/>
              </a:rPr>
              <a:t>resetiosflags</a:t>
            </a:r>
            <a:r>
              <a:rPr lang="en-US" sz="1600" smtClean="0">
                <a:latin typeface="Consolas" panose="020B0609020204030204" pitchFamily="49" charset="0"/>
              </a:rPr>
              <a:t> stream manipulator to reset</a:t>
            </a:r>
          </a:p>
          <a:p>
            <a:r>
              <a:rPr lang="en-US" sz="1600">
                <a:latin typeface="Consolas" panose="020B0609020204030204" pitchFamily="49" charset="0"/>
              </a:rPr>
              <a:t>	 </a:t>
            </a:r>
            <a:r>
              <a:rPr lang="en-US" sz="1600" smtClean="0">
                <a:latin typeface="Consolas" panose="020B0609020204030204" pitchFamily="49" charset="0"/>
              </a:rPr>
              <a:t> stream manipulators to default values</a:t>
            </a:r>
            <a:endParaRPr lang="en-US" sz="1600">
              <a:latin typeface="Consolas" panose="020B0609020204030204" pitchFamily="49" charset="0"/>
            </a:endParaRPr>
          </a:p>
        </p:txBody>
      </p:sp>
      <p:cxnSp>
        <p:nvCxnSpPr>
          <p:cNvPr id="5" name="Straight Arrow Connector 4"/>
          <p:cNvCxnSpPr/>
          <p:nvPr/>
        </p:nvCxnSpPr>
        <p:spPr>
          <a:xfrm flipH="1">
            <a:off x="5943600" y="2133600"/>
            <a:ext cx="1219200" cy="1066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85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 Copyright 1992-2014 by Pearson Education, Inc. All Rights Reserved.</a:t>
            </a:r>
            <a:endParaRPr lang="en-US"/>
          </a:p>
        </p:txBody>
      </p:sp>
      <p:sp>
        <p:nvSpPr>
          <p:cNvPr id="3" name="TextBox 2"/>
          <p:cNvSpPr txBox="1"/>
          <p:nvPr/>
        </p:nvSpPr>
        <p:spPr>
          <a:xfrm>
            <a:off x="685800" y="1066800"/>
            <a:ext cx="7848600" cy="338554"/>
          </a:xfrm>
          <a:prstGeom prst="rect">
            <a:avLst/>
          </a:prstGeom>
          <a:noFill/>
        </p:spPr>
        <p:txBody>
          <a:bodyPr wrap="square" rtlCol="0">
            <a:spAutoFit/>
          </a:bodyPr>
          <a:lstStyle/>
          <a:p>
            <a:r>
              <a:rPr lang="en-US" sz="1600">
                <a:latin typeface="Consolas" panose="020B0609020204030204" pitchFamily="49" charset="0"/>
              </a:rPr>
              <a:t> </a:t>
            </a:r>
          </a:p>
        </p:txBody>
      </p:sp>
      <p:sp>
        <p:nvSpPr>
          <p:cNvPr id="4" name="TextBox 3"/>
          <p:cNvSpPr txBox="1"/>
          <p:nvPr/>
        </p:nvSpPr>
        <p:spPr>
          <a:xfrm>
            <a:off x="348048" y="283984"/>
            <a:ext cx="8524103" cy="6340197"/>
          </a:xfrm>
          <a:prstGeom prst="rect">
            <a:avLst/>
          </a:prstGeom>
          <a:noFill/>
        </p:spPr>
        <p:txBody>
          <a:bodyPr wrap="square" rtlCol="0">
            <a:spAutoFit/>
          </a:bodyPr>
          <a:lstStyle/>
          <a:p>
            <a:r>
              <a:rPr lang="en-US" sz="1400">
                <a:latin typeface="Consolas" panose="020B0609020204030204" pitchFamily="49" charset="0"/>
              </a:rPr>
              <a:t> 1 // modifying flags with </a:t>
            </a:r>
            <a:r>
              <a:rPr lang="en-US" sz="1400">
                <a:solidFill>
                  <a:srgbClr val="0033CC"/>
                </a:solidFill>
                <a:latin typeface="Consolas" panose="020B0609020204030204" pitchFamily="49" charset="0"/>
              </a:rPr>
              <a:t>cout setf/unsetf member </a:t>
            </a:r>
            <a:r>
              <a:rPr lang="en-US" sz="1400" smtClean="0">
                <a:solidFill>
                  <a:srgbClr val="0033CC"/>
                </a:solidFill>
                <a:latin typeface="Consolas" panose="020B0609020204030204" pitchFamily="49" charset="0"/>
              </a:rPr>
              <a:t>functions</a:t>
            </a:r>
          </a:p>
          <a:p>
            <a:r>
              <a:rPr lang="en-US" sz="1400">
                <a:latin typeface="Consolas" panose="020B0609020204030204" pitchFamily="49" charset="0"/>
              </a:rPr>
              <a:t/>
            </a:r>
            <a:br>
              <a:rPr lang="en-US" sz="1400">
                <a:latin typeface="Consolas" panose="020B0609020204030204" pitchFamily="49" charset="0"/>
              </a:rPr>
            </a:br>
            <a:r>
              <a:rPr lang="en-US" sz="1400">
                <a:latin typeface="Consolas" panose="020B0609020204030204" pitchFamily="49" charset="0"/>
              </a:rPr>
              <a:t> 2 #include &lt;iostream&gt;     // cout, std::ios</a:t>
            </a:r>
            <a:br>
              <a:rPr lang="en-US" sz="1400">
                <a:latin typeface="Consolas" panose="020B0609020204030204" pitchFamily="49" charset="0"/>
              </a:rPr>
            </a:br>
            <a:r>
              <a:rPr lang="en-US" sz="1400">
                <a:latin typeface="Consolas" panose="020B0609020204030204" pitchFamily="49" charset="0"/>
              </a:rPr>
              <a:t> 3 #include &lt;iomanip&gt;</a:t>
            </a:r>
            <a:br>
              <a:rPr lang="en-US" sz="1400">
                <a:latin typeface="Consolas" panose="020B0609020204030204" pitchFamily="49" charset="0"/>
              </a:rPr>
            </a:br>
            <a:r>
              <a:rPr lang="en-US" sz="1400">
                <a:latin typeface="Consolas" panose="020B0609020204030204" pitchFamily="49" charset="0"/>
              </a:rPr>
              <a:t> 4 using namespace std;</a:t>
            </a:r>
            <a:br>
              <a:rPr lang="en-US" sz="1400">
                <a:latin typeface="Consolas" panose="020B0609020204030204" pitchFamily="49" charset="0"/>
              </a:rPr>
            </a:br>
            <a:r>
              <a:rPr lang="en-US" sz="1400">
                <a:latin typeface="Consolas" panose="020B0609020204030204" pitchFamily="49" charset="0"/>
              </a:rPr>
              <a:t> 5 </a:t>
            </a:r>
            <a:br>
              <a:rPr lang="en-US" sz="1400">
                <a:latin typeface="Consolas" panose="020B0609020204030204" pitchFamily="49" charset="0"/>
              </a:rPr>
            </a:br>
            <a:r>
              <a:rPr lang="en-US" sz="1400" smtClean="0">
                <a:latin typeface="Consolas" panose="020B0609020204030204" pitchFamily="49" charset="0"/>
              </a:rPr>
              <a:t> 6 </a:t>
            </a:r>
            <a:r>
              <a:rPr lang="en-US" sz="1400">
                <a:latin typeface="Consolas" panose="020B0609020204030204" pitchFamily="49" charset="0"/>
              </a:rPr>
              <a:t>int main () {</a:t>
            </a:r>
            <a:br>
              <a:rPr lang="en-US" sz="1400">
                <a:latin typeface="Consolas" panose="020B0609020204030204" pitchFamily="49" charset="0"/>
              </a:rPr>
            </a:br>
            <a:r>
              <a:rPr lang="en-US" sz="1400">
                <a:latin typeface="Consolas" panose="020B0609020204030204" pitchFamily="49" charset="0"/>
              </a:rPr>
              <a:t> 7   </a:t>
            </a:r>
            <a:r>
              <a:rPr lang="en-US" sz="1400">
                <a:solidFill>
                  <a:srgbClr val="C00000"/>
                </a:solidFill>
                <a:latin typeface="Consolas" panose="020B0609020204030204" pitchFamily="49" charset="0"/>
              </a:rPr>
              <a:t>cout.setf</a:t>
            </a:r>
            <a:r>
              <a:rPr lang="en-US" sz="1400">
                <a:latin typeface="Consolas" panose="020B0609020204030204" pitchFamily="49" charset="0"/>
              </a:rPr>
              <a:t> ( std::ios::hex, std::ios::basefield );  // set hex as the basefield</a:t>
            </a:r>
            <a:br>
              <a:rPr lang="en-US" sz="1400">
                <a:latin typeface="Consolas" panose="020B0609020204030204" pitchFamily="49" charset="0"/>
              </a:rPr>
            </a:br>
            <a:r>
              <a:rPr lang="en-US" sz="1400">
                <a:latin typeface="Consolas" panose="020B0609020204030204" pitchFamily="49" charset="0"/>
              </a:rPr>
              <a:t> 8   </a:t>
            </a:r>
            <a:r>
              <a:rPr lang="en-US" sz="1400">
                <a:solidFill>
                  <a:srgbClr val="C00000"/>
                </a:solidFill>
                <a:latin typeface="Consolas" panose="020B0609020204030204" pitchFamily="49" charset="0"/>
              </a:rPr>
              <a:t>cout.setf</a:t>
            </a:r>
            <a:r>
              <a:rPr lang="en-US" sz="1400">
                <a:latin typeface="Consolas" panose="020B0609020204030204" pitchFamily="49" charset="0"/>
              </a:rPr>
              <a:t> ( std::ios::showbase );                  // activate showbase</a:t>
            </a:r>
            <a:br>
              <a:rPr lang="en-US" sz="1400">
                <a:latin typeface="Consolas" panose="020B0609020204030204" pitchFamily="49" charset="0"/>
              </a:rPr>
            </a:br>
            <a:r>
              <a:rPr lang="en-US" sz="1400">
                <a:latin typeface="Consolas" panose="020B0609020204030204" pitchFamily="49" charset="0"/>
              </a:rPr>
              <a:t> 9   cout &lt;&lt; setw(5) &lt;&lt; </a:t>
            </a:r>
            <a:r>
              <a:rPr lang="en-US" sz="1400">
                <a:solidFill>
                  <a:srgbClr val="0033CC"/>
                </a:solidFill>
                <a:latin typeface="Consolas" panose="020B0609020204030204" pitchFamily="49" charset="0"/>
              </a:rPr>
              <a:t>100</a:t>
            </a:r>
            <a:r>
              <a:rPr lang="en-US" sz="1400">
                <a:latin typeface="Consolas" panose="020B0609020204030204" pitchFamily="49" charset="0"/>
              </a:rPr>
              <a:t> &lt;&lt; "     " &lt;&lt; setw(5) &lt;&lt; </a:t>
            </a:r>
            <a:r>
              <a:rPr lang="en-US" sz="1400">
                <a:solidFill>
                  <a:srgbClr val="0033CC"/>
                </a:solidFill>
                <a:latin typeface="Consolas" panose="020B0609020204030204" pitchFamily="49" charset="0"/>
              </a:rPr>
              <a:t>25</a:t>
            </a:r>
            <a:r>
              <a:rPr lang="en-US" sz="1400">
                <a:latin typeface="Consolas" panose="020B0609020204030204" pitchFamily="49" charset="0"/>
              </a:rPr>
              <a:t> &lt;&lt; '\n';</a:t>
            </a:r>
            <a:br>
              <a:rPr lang="en-US" sz="1400">
                <a:latin typeface="Consolas" panose="020B0609020204030204" pitchFamily="49" charset="0"/>
              </a:rPr>
            </a:br>
            <a:r>
              <a:rPr lang="en-US" sz="1400">
                <a:latin typeface="Consolas" panose="020B0609020204030204" pitchFamily="49" charset="0"/>
              </a:rPr>
              <a:t>10   </a:t>
            </a:r>
            <a:br>
              <a:rPr lang="en-US" sz="1400">
                <a:latin typeface="Consolas" panose="020B0609020204030204" pitchFamily="49" charset="0"/>
              </a:rPr>
            </a:br>
            <a:r>
              <a:rPr lang="en-US" sz="1400">
                <a:latin typeface="Consolas" panose="020B0609020204030204" pitchFamily="49" charset="0"/>
              </a:rPr>
              <a:t>11   </a:t>
            </a:r>
            <a:r>
              <a:rPr lang="en-US" sz="1400">
                <a:solidFill>
                  <a:srgbClr val="C00000"/>
                </a:solidFill>
                <a:latin typeface="Consolas" panose="020B0609020204030204" pitchFamily="49" charset="0"/>
              </a:rPr>
              <a:t>cout.unsetf</a:t>
            </a:r>
            <a:r>
              <a:rPr lang="en-US" sz="1400">
                <a:latin typeface="Consolas" panose="020B0609020204030204" pitchFamily="49" charset="0"/>
              </a:rPr>
              <a:t> ( std::ios::showbase );                // deactivate showbase</a:t>
            </a:r>
            <a:br>
              <a:rPr lang="en-US" sz="1400">
                <a:latin typeface="Consolas" panose="020B0609020204030204" pitchFamily="49" charset="0"/>
              </a:rPr>
            </a:br>
            <a:r>
              <a:rPr lang="en-US" sz="1400">
                <a:latin typeface="Consolas" panose="020B0609020204030204" pitchFamily="49" charset="0"/>
              </a:rPr>
              <a:t>12   </a:t>
            </a:r>
            <a:br>
              <a:rPr lang="en-US" sz="1400">
                <a:latin typeface="Consolas" panose="020B0609020204030204" pitchFamily="49" charset="0"/>
              </a:rPr>
            </a:br>
            <a:r>
              <a:rPr lang="en-US" sz="1400">
                <a:latin typeface="Consolas" panose="020B0609020204030204" pitchFamily="49" charset="0"/>
              </a:rPr>
              <a:t>13   cout &lt;&lt; setw(5) &lt;&lt; </a:t>
            </a:r>
            <a:r>
              <a:rPr lang="en-US" sz="1400">
                <a:solidFill>
                  <a:srgbClr val="0033CC"/>
                </a:solidFill>
                <a:latin typeface="Consolas" panose="020B0609020204030204" pitchFamily="49" charset="0"/>
              </a:rPr>
              <a:t>100</a:t>
            </a:r>
            <a:r>
              <a:rPr lang="en-US" sz="1400">
                <a:latin typeface="Consolas" panose="020B0609020204030204" pitchFamily="49" charset="0"/>
              </a:rPr>
              <a:t> &lt;&lt; "     " &lt;&lt; setw(5) &lt;&lt; </a:t>
            </a:r>
            <a:r>
              <a:rPr lang="en-US" sz="1400">
                <a:solidFill>
                  <a:srgbClr val="0033CC"/>
                </a:solidFill>
                <a:latin typeface="Consolas" panose="020B0609020204030204" pitchFamily="49" charset="0"/>
              </a:rPr>
              <a:t>25</a:t>
            </a:r>
            <a:r>
              <a:rPr lang="en-US" sz="1400">
                <a:latin typeface="Consolas" panose="020B0609020204030204" pitchFamily="49" charset="0"/>
              </a:rPr>
              <a:t> &lt;&lt; "\n\n";</a:t>
            </a:r>
            <a:br>
              <a:rPr lang="en-US" sz="1400">
                <a:latin typeface="Consolas" panose="020B0609020204030204" pitchFamily="49" charset="0"/>
              </a:rPr>
            </a:br>
            <a:r>
              <a:rPr lang="en-US" sz="1400">
                <a:latin typeface="Consolas" panose="020B0609020204030204" pitchFamily="49" charset="0"/>
              </a:rPr>
              <a:t>14   </a:t>
            </a:r>
            <a:br>
              <a:rPr lang="en-US" sz="1400">
                <a:latin typeface="Consolas" panose="020B0609020204030204" pitchFamily="49" charset="0"/>
              </a:rPr>
            </a:br>
            <a:r>
              <a:rPr lang="en-US" sz="1400">
                <a:latin typeface="Consolas" panose="020B0609020204030204" pitchFamily="49" charset="0"/>
              </a:rPr>
              <a:t>15   </a:t>
            </a:r>
            <a:r>
              <a:rPr lang="en-US" sz="1400">
                <a:solidFill>
                  <a:srgbClr val="C00000"/>
                </a:solidFill>
                <a:latin typeface="Consolas" panose="020B0609020204030204" pitchFamily="49" charset="0"/>
              </a:rPr>
              <a:t>cout.unsetf</a:t>
            </a:r>
            <a:r>
              <a:rPr lang="en-US" sz="1400">
                <a:latin typeface="Consolas" panose="020B0609020204030204" pitchFamily="49" charset="0"/>
              </a:rPr>
              <a:t> ( std::ios::basefield);</a:t>
            </a:r>
            <a:br>
              <a:rPr lang="en-US" sz="1400">
                <a:latin typeface="Consolas" panose="020B0609020204030204" pitchFamily="49" charset="0"/>
              </a:rPr>
            </a:br>
            <a:r>
              <a:rPr lang="en-US" sz="1400">
                <a:latin typeface="Consolas" panose="020B0609020204030204" pitchFamily="49" charset="0"/>
              </a:rPr>
              <a:t>16   </a:t>
            </a:r>
            <a:br>
              <a:rPr lang="en-US" sz="1400">
                <a:latin typeface="Consolas" panose="020B0609020204030204" pitchFamily="49" charset="0"/>
              </a:rPr>
            </a:br>
            <a:r>
              <a:rPr lang="en-US" sz="1400">
                <a:latin typeface="Consolas" panose="020B0609020204030204" pitchFamily="49" charset="0"/>
              </a:rPr>
              <a:t>17   cout &lt;&lt; setw(5) &lt;&lt; </a:t>
            </a:r>
            <a:r>
              <a:rPr lang="en-US" sz="1400">
                <a:solidFill>
                  <a:srgbClr val="0033CC"/>
                </a:solidFill>
                <a:latin typeface="Consolas" panose="020B0609020204030204" pitchFamily="49" charset="0"/>
              </a:rPr>
              <a:t>100</a:t>
            </a:r>
            <a:r>
              <a:rPr lang="en-US" sz="1400">
                <a:latin typeface="Consolas" panose="020B0609020204030204" pitchFamily="49" charset="0"/>
              </a:rPr>
              <a:t> &lt;&lt; "     " &lt;&lt; setw(5) &lt;&lt; </a:t>
            </a:r>
            <a:r>
              <a:rPr lang="en-US" sz="1400">
                <a:solidFill>
                  <a:srgbClr val="0033CC"/>
                </a:solidFill>
                <a:latin typeface="Consolas" panose="020B0609020204030204" pitchFamily="49" charset="0"/>
              </a:rPr>
              <a:t>25</a:t>
            </a:r>
            <a:r>
              <a:rPr lang="en-US" sz="1400">
                <a:latin typeface="Consolas" panose="020B0609020204030204" pitchFamily="49" charset="0"/>
              </a:rPr>
              <a:t> &lt;&lt; '\n';</a:t>
            </a:r>
            <a:br>
              <a:rPr lang="en-US" sz="1400">
                <a:latin typeface="Consolas" panose="020B0609020204030204" pitchFamily="49" charset="0"/>
              </a:rPr>
            </a:br>
            <a:r>
              <a:rPr lang="en-US" sz="1400">
                <a:latin typeface="Consolas" panose="020B0609020204030204" pitchFamily="49" charset="0"/>
              </a:rPr>
              <a:t>18   </a:t>
            </a:r>
            <a:br>
              <a:rPr lang="en-US" sz="1400">
                <a:latin typeface="Consolas" panose="020B0609020204030204" pitchFamily="49" charset="0"/>
              </a:rPr>
            </a:br>
            <a:r>
              <a:rPr lang="en-US" sz="1400">
                <a:latin typeface="Consolas" panose="020B0609020204030204" pitchFamily="49" charset="0"/>
              </a:rPr>
              <a:t>19   return 0;</a:t>
            </a:r>
            <a:br>
              <a:rPr lang="en-US" sz="1400">
                <a:latin typeface="Consolas" panose="020B0609020204030204" pitchFamily="49" charset="0"/>
              </a:rPr>
            </a:br>
            <a:r>
              <a:rPr lang="en-US" sz="1400">
                <a:latin typeface="Consolas" panose="020B0609020204030204" pitchFamily="49" charset="0"/>
              </a:rPr>
              <a:t>20 </a:t>
            </a:r>
            <a:r>
              <a:rPr lang="en-US" sz="1400" smtClean="0">
                <a:latin typeface="Consolas" panose="020B0609020204030204" pitchFamily="49" charset="0"/>
              </a:rPr>
              <a:t>}</a:t>
            </a:r>
          </a:p>
          <a:p>
            <a:r>
              <a:rPr lang="en-US" sz="1400" smtClean="0">
                <a:latin typeface="Consolas" panose="020B0609020204030204" pitchFamily="49" charset="0"/>
              </a:rPr>
              <a:t>//----------------------------------------------------------------------------------</a:t>
            </a:r>
            <a:endParaRPr lang="en-US" sz="1400">
              <a:latin typeface="Consolas" panose="020B0609020204030204" pitchFamily="49" charset="0"/>
            </a:endParaRPr>
          </a:p>
          <a:p>
            <a:r>
              <a:rPr lang="en-US" sz="1400" smtClean="0">
                <a:latin typeface="Consolas" panose="020B0609020204030204" pitchFamily="49" charset="0"/>
              </a:rPr>
              <a:t> 	Output:		0x64      </a:t>
            </a:r>
            <a:r>
              <a:rPr lang="en-US" sz="1400">
                <a:latin typeface="Consolas" panose="020B0609020204030204" pitchFamily="49" charset="0"/>
              </a:rPr>
              <a:t>0x19</a:t>
            </a:r>
            <a:br>
              <a:rPr lang="en-US" sz="1400">
                <a:latin typeface="Consolas" panose="020B0609020204030204" pitchFamily="49" charset="0"/>
              </a:rPr>
            </a:br>
            <a:r>
              <a:rPr lang="en-US" sz="1400">
                <a:latin typeface="Consolas" panose="020B0609020204030204" pitchFamily="49" charset="0"/>
              </a:rPr>
              <a:t> </a:t>
            </a:r>
            <a:r>
              <a:rPr lang="en-US" sz="1400" smtClean="0">
                <a:latin typeface="Consolas" panose="020B0609020204030204" pitchFamily="49" charset="0"/>
              </a:rPr>
              <a:t>  			  64        19</a:t>
            </a:r>
            <a:endParaRPr lang="en-US" sz="1400">
              <a:latin typeface="Consolas" panose="020B0609020204030204" pitchFamily="49" charset="0"/>
            </a:endParaRPr>
          </a:p>
          <a:p>
            <a:endParaRPr lang="en-US" sz="1400">
              <a:latin typeface="Consolas" panose="020B0609020204030204" pitchFamily="49" charset="0"/>
            </a:endParaRPr>
          </a:p>
          <a:p>
            <a:r>
              <a:rPr lang="en-US" sz="1400">
                <a:latin typeface="Consolas" panose="020B0609020204030204" pitchFamily="49" charset="0"/>
              </a:rPr>
              <a:t> </a:t>
            </a:r>
            <a:r>
              <a:rPr lang="en-US" sz="1400" smtClean="0">
                <a:latin typeface="Consolas" panose="020B0609020204030204" pitchFamily="49" charset="0"/>
              </a:rPr>
              <a:t> 			 100        </a:t>
            </a:r>
            <a:r>
              <a:rPr lang="en-US" sz="1400">
                <a:latin typeface="Consolas" panose="020B0609020204030204" pitchFamily="49" charset="0"/>
              </a:rPr>
              <a:t>25</a:t>
            </a:r>
            <a:br>
              <a:rPr lang="en-US" sz="1400">
                <a:latin typeface="Consolas" panose="020B0609020204030204" pitchFamily="49" charset="0"/>
              </a:rPr>
            </a:br>
            <a:r>
              <a:rPr lang="en-US" sz="1400">
                <a:latin typeface="Consolas" panose="020B0609020204030204" pitchFamily="49" charset="0"/>
              </a:rPr>
              <a:t/>
            </a:r>
            <a:br>
              <a:rPr lang="en-US" sz="1400">
                <a:latin typeface="Consolas" panose="020B0609020204030204" pitchFamily="49" charset="0"/>
              </a:rPr>
            </a:br>
            <a:endParaRPr lang="en-US" sz="1400">
              <a:latin typeface="Consolas" panose="020B0609020204030204" pitchFamily="49" charset="0"/>
            </a:endParaRPr>
          </a:p>
        </p:txBody>
      </p:sp>
    </p:spTree>
    <p:extLst>
      <p:ext uri="{BB962C8B-B14F-4D97-AF65-F5344CB8AC3E}">
        <p14:creationId xmlns:p14="http://schemas.microsoft.com/office/powerpoint/2010/main" val="817723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13.8  </a:t>
            </a:r>
            <a:r>
              <a:rPr lang="en-US" smtClean="0">
                <a:solidFill>
                  <a:srgbClr val="0033CC"/>
                </a:solidFill>
              </a:rPr>
              <a:t>Stream Error States</a:t>
            </a:r>
            <a:endParaRPr lang="en-US" dirty="0" smtClean="0">
              <a:solidFill>
                <a:srgbClr val="0033CC"/>
              </a:solidFill>
            </a:endParaRPr>
          </a:p>
        </p:txBody>
      </p:sp>
      <p:sp>
        <p:nvSpPr>
          <p:cNvPr id="106499" name="Text Placeholder 2"/>
          <p:cNvSpPr>
            <a:spLocks noGrp="1"/>
          </p:cNvSpPr>
          <p:nvPr>
            <p:ph type="body" idx="1"/>
          </p:nvPr>
        </p:nvSpPr>
        <p:spPr/>
        <p:txBody>
          <a:bodyPr/>
          <a:lstStyle/>
          <a:p>
            <a:r>
              <a:rPr lang="en-US" altLang="en-US" smtClean="0"/>
              <a:t>The state of a stream may be tested through bits in class </a:t>
            </a:r>
            <a:r>
              <a:rPr lang="en-US" altLang="en-US" smtClean="0">
                <a:solidFill>
                  <a:srgbClr val="0033CC"/>
                </a:solidFill>
              </a:rPr>
              <a:t>ios_base</a:t>
            </a:r>
            <a:r>
              <a:rPr lang="en-US" altLang="en-US" smtClean="0"/>
              <a:t>.</a:t>
            </a:r>
          </a:p>
          <a:p>
            <a:r>
              <a:rPr lang="en-US" altLang="en-US" smtClean="0"/>
              <a:t>Figure 13.22 shows how to test these state bits. </a:t>
            </a:r>
          </a:p>
        </p:txBody>
      </p:sp>
      <p:sp>
        <p:nvSpPr>
          <p:cNvPr id="106500" name="Footer Placeholder 3"/>
          <p:cNvSpPr>
            <a:spLocks noGrp="1"/>
          </p:cNvSpPr>
          <p:nvPr>
            <p:ph type="ftr" sz="quarter" idx="11"/>
          </p:nvPr>
        </p:nvSpPr>
        <p:spPr/>
        <p:txBody>
          <a:bodyPr/>
          <a:lstStyle/>
          <a:p>
            <a:r>
              <a:rPr lang="en-US" smtClean="0"/>
              <a:t>© Copyright 1992-2014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WikiEditForm</Display>
  <Edit>WikiEditForm</Edit>
  <New>WikiEditForm</New>
</FormTemplates>
</file>

<file path=customXml/item2.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0F5D6CF-2113-47C7-8E0D-B559419DA020}">
  <ds:schemaRefs>
    <ds:schemaRef ds:uri="http://schemas.microsoft.com/sharepoint/v3/contenttype/forms"/>
  </ds:schemaRefs>
</ds:datastoreItem>
</file>

<file path=customXml/itemProps2.xml><?xml version="1.0" encoding="utf-8"?>
<ds:datastoreItem xmlns:ds="http://schemas.openxmlformats.org/officeDocument/2006/customXml" ds:itemID="{E10F5187-41A5-45D7-854C-6B8667634EC7}">
  <ds:schemaRefs>
    <ds:schemaRef ds:uri="http://schemas.microsoft.com/sharepoint/v3"/>
    <ds:schemaRef ds:uri="http://schemas.openxmlformats.org/package/2006/metadata/core-properties"/>
    <ds:schemaRef ds:uri="http://schemas.microsoft.com/office/infopath/2007/PartnerControls"/>
    <ds:schemaRef ds:uri="http://purl.org/dc/terms/"/>
    <ds:schemaRef ds:uri="http://purl.org/dc/elements/1.1/"/>
    <ds:schemaRef ds:uri="http://schemas.microsoft.com/office/2006/metadata/properties"/>
    <ds:schemaRef ds:uri="http://purl.org/dc/dcmitype/"/>
    <ds:schemaRef ds:uri="http://schemas.microsoft.com/office/2006/documentManagement/types"/>
    <ds:schemaRef ds:uri="e5222bea-0a0f-4f8c-b9f7-21e1ae72cb64"/>
    <ds:schemaRef ds:uri="http://www.w3.org/XML/1998/namespace"/>
  </ds:schemaRefs>
</ds:datastoreItem>
</file>

<file path=customXml/itemProps3.xml><?xml version="1.0" encoding="utf-8"?>
<ds:datastoreItem xmlns:ds="http://schemas.openxmlformats.org/officeDocument/2006/customXml" ds:itemID="{0ECE447A-D235-4082-ACBF-49CF7BAF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9EE6BCC-576F-48C8-ADD3-3B3D7AF89C4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2154</TotalTime>
  <Words>5210</Words>
  <Application>Microsoft Office PowerPoint</Application>
  <PresentationFormat>On-screen Show (4:3)</PresentationFormat>
  <Paragraphs>468</Paragraphs>
  <Slides>107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Arial</vt:lpstr>
      <vt:lpstr>Calibri</vt:lpstr>
      <vt:lpstr>Consolas</vt:lpstr>
      <vt:lpstr>Goudy Sans Medium</vt:lpstr>
      <vt:lpstr>Lucida Sans Unicode</vt:lpstr>
      <vt:lpstr>Verdana</vt:lpstr>
      <vt:lpstr>Wingdings</vt:lpstr>
      <vt:lpstr>Wingdings 2</vt:lpstr>
      <vt:lpstr>Wingdings 3</vt:lpstr>
      <vt:lpstr>Concourse</vt:lpstr>
      <vt:lpstr>Chapter 13 Stream Input/Output</vt:lpstr>
      <vt:lpstr>PowerPoint Presentation</vt:lpstr>
      <vt:lpstr>PowerPoint Presentation</vt:lpstr>
      <vt:lpstr>PowerPoint Presentation</vt:lpstr>
      <vt:lpstr>13.1  Introduction</vt:lpstr>
      <vt:lpstr>PowerPoint Presentation</vt:lpstr>
      <vt:lpstr>PowerPoint Presentation</vt:lpstr>
      <vt:lpstr>PowerPoint Presentation</vt:lpstr>
      <vt:lpstr>13.2  Streams</vt:lpstr>
      <vt:lpstr>13.2  Streams (cont.)</vt:lpstr>
      <vt:lpstr>PowerPoint Presentation</vt:lpstr>
      <vt:lpstr>PowerPoint Presentation</vt:lpstr>
      <vt:lpstr>13.2.1    Classic Streams vs. Standard Streams        one-byte char   vs.   2-byte char </vt:lpstr>
      <vt:lpstr>13.2.1 Classic Streams vs. Standard Streams (cont.)</vt:lpstr>
      <vt:lpstr>13.2.2 iostream Library Headers</vt:lpstr>
      <vt:lpstr>13.2.2 iostream Library Header s (cont.)</vt:lpstr>
      <vt:lpstr>13.2.3 Stream Input/Output Classes and Objects</vt:lpstr>
      <vt:lpstr>13.2.3 Stream Input/Output Classes and Objects (cont.)</vt:lpstr>
      <vt:lpstr>PowerPoint Presentation</vt:lpstr>
      <vt:lpstr>13.2.3 Stream Input/Output Classes and Objects (cont.)</vt:lpstr>
      <vt:lpstr>PowerPoint Presentation</vt:lpstr>
      <vt:lpstr>13.2.3 Stream Input/Output Classes and Objects (cont.)</vt:lpstr>
      <vt:lpstr>13.2.3 Stream Input/Output Classes and Objects (cont.)</vt:lpstr>
      <vt:lpstr>13.2.3 Stream Input/Output Classes and Objects (cont.)</vt:lpstr>
      <vt:lpstr>13.2.3 Stream Input/Output Classes and Objects (cont.)</vt:lpstr>
      <vt:lpstr>PowerPoint Presentation</vt:lpstr>
      <vt:lpstr>13.3  Stream Output</vt:lpstr>
      <vt:lpstr>13.3.1 Output of char * Variables</vt:lpstr>
      <vt:lpstr>PowerPoint Presentation</vt:lpstr>
      <vt:lpstr>13.3.2 Character Output Using Member Function put</vt:lpstr>
      <vt:lpstr>13.4  Stream Input</vt:lpstr>
      <vt:lpstr>13.4  Stream Input (cont.)</vt:lpstr>
      <vt:lpstr>13.4.1 get and getline Member Functions</vt:lpstr>
      <vt:lpstr>13.4.1 get and getline Member Functions</vt:lpstr>
      <vt:lpstr>PowerPoint Presentation</vt:lpstr>
      <vt:lpstr>PowerPoint Presentation</vt:lpstr>
      <vt:lpstr>13.4.1 get and getline Member Functions (cont.)</vt:lpstr>
      <vt:lpstr>13.4.1 get and getline Member Functions (cont.)</vt:lpstr>
      <vt:lpstr>PowerPoint Presentation</vt:lpstr>
      <vt:lpstr>PowerPoint Presentation</vt:lpstr>
      <vt:lpstr>13.4.1 get and getline Member Functions (cont.)</vt:lpstr>
      <vt:lpstr>PowerPoint Presentation</vt:lpstr>
      <vt:lpstr>PowerPoint Presentation</vt:lpstr>
      <vt:lpstr>13.4.2 istream Member Functions peek, putback and ignore</vt:lpstr>
      <vt:lpstr>13.4.3 Type-Safe I/O</vt:lpstr>
      <vt:lpstr>13.5   Unformatted I/O Using read, write and gcount  (read/write some number of bytes)</vt:lpstr>
      <vt:lpstr>13.5  Unformatted I/O Using read, write and gcount</vt:lpstr>
      <vt:lpstr>PowerPoint Presentation</vt:lpstr>
      <vt:lpstr>13.6  Introduction to Stream Manipulators</vt:lpstr>
      <vt:lpstr>13.6.1 Integral Stream Base: dec, oct, hex and setbase</vt:lpstr>
      <vt:lpstr>PowerPoint Presentation</vt:lpstr>
      <vt:lpstr>PowerPoint Presentation</vt:lpstr>
      <vt:lpstr>13.6.2 Floating-Point Precision (precision, setprecision)</vt:lpstr>
      <vt:lpstr>PowerPoint Presentation</vt:lpstr>
      <vt:lpstr>PowerPoint Presentation</vt:lpstr>
      <vt:lpstr>PowerPoint Presentation</vt:lpstr>
      <vt:lpstr>13.6.3 Field Width (width, setw)</vt:lpstr>
      <vt:lpstr>PowerPoint Presentation</vt:lpstr>
      <vt:lpstr>PowerPoint Presentation</vt:lpstr>
      <vt:lpstr>PowerPoint Presentation</vt:lpstr>
      <vt:lpstr>PowerPoint Presentation</vt:lpstr>
      <vt:lpstr>13.6.4 User-Defined Output Stream Manipulators</vt:lpstr>
      <vt:lpstr>PowerPoint Presentation</vt:lpstr>
      <vt:lpstr>PowerPoint Presentation</vt:lpstr>
      <vt:lpstr>PowerPoint Presentation</vt:lpstr>
      <vt:lpstr>13.7  Stream Format States and Stream Manipulators</vt:lpstr>
      <vt:lpstr>PowerPoint Presentation</vt:lpstr>
      <vt:lpstr>PowerPoint Presentation</vt:lpstr>
      <vt:lpstr>13.7.1 Trailing Zeros and Decimal Points (showpoint)</vt:lpstr>
      <vt:lpstr>PowerPoint Presentation</vt:lpstr>
      <vt:lpstr>PowerPoint Presentation</vt:lpstr>
      <vt:lpstr>13.7.2 Justification (left, right and internal)</vt:lpstr>
      <vt:lpstr>PowerPoint Presentation</vt:lpstr>
      <vt:lpstr>PowerPoint Presentation</vt:lpstr>
      <vt:lpstr>13.7.2 Justification (left, right and internal)</vt:lpstr>
      <vt:lpstr>PowerPoint Presentation</vt:lpstr>
      <vt:lpstr>13.7.3 Padding (fill, setfill) </vt:lpstr>
      <vt:lpstr>PowerPoint Presentation</vt:lpstr>
      <vt:lpstr>PowerPoint Presentation</vt:lpstr>
      <vt:lpstr>PowerPoint Presentation</vt:lpstr>
      <vt:lpstr>13.7.4 Integral Stream Base (dec, oct, hex, showbase)</vt:lpstr>
      <vt:lpstr>13.7.4 Integral Stream Base (dec, oct, hex, showbase)</vt:lpstr>
      <vt:lpstr>PowerPoint Presentation</vt:lpstr>
      <vt:lpstr>13.7.5  Floating-Point Numbers;   Scientific and Fixed Notation (scientific, fixed)</vt:lpstr>
      <vt:lpstr>PowerPoint Presentation</vt:lpstr>
      <vt:lpstr>PowerPoint Presentation</vt:lpstr>
      <vt:lpstr>13.7.6 Uppercase/Lowercase Control (uppercase)</vt:lpstr>
      <vt:lpstr>PowerPoint Presentation</vt:lpstr>
      <vt:lpstr>13.7.7 Specifying Boolean Format (boolalpha)</vt:lpstr>
      <vt:lpstr>PowerPoint Presentation</vt:lpstr>
      <vt:lpstr>PowerPoint Presentation</vt:lpstr>
      <vt:lpstr>PowerPoint Presentation</vt:lpstr>
      <vt:lpstr>Member Functions and Stream Manipulators</vt:lpstr>
      <vt:lpstr>13.7.8  Setting and Resetting the Format State   via Member Function flags</vt:lpstr>
      <vt:lpstr>PowerPoint Presentation</vt:lpstr>
      <vt:lpstr>PowerPoint Presentation</vt:lpstr>
      <vt:lpstr>PowerPoint Presentation</vt:lpstr>
      <vt:lpstr>PowerPoint Presentation</vt:lpstr>
      <vt:lpstr>13.8  Stream Error States</vt:lpstr>
      <vt:lpstr>PowerPoint Presentation</vt:lpstr>
      <vt:lpstr>PowerPoint Presentation</vt:lpstr>
      <vt:lpstr>PowerPoint Presentation</vt:lpstr>
      <vt:lpstr>13.8  Stream Error States (cont.)</vt:lpstr>
      <vt:lpstr>13.8  Stream Error States (cont.)</vt:lpstr>
      <vt:lpstr>13.8  Stream Error States (cont.)</vt:lpstr>
      <vt:lpstr>13.8  Stream Error States (cont.)</vt:lpstr>
      <vt:lpstr>13.9  Tying an Output Stream to an Input Stream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 Input/Output</dc:title>
  <dc:creator>Windows User</dc:creator>
  <cp:lastModifiedBy>jack wilson</cp:lastModifiedBy>
  <cp:revision>62</cp:revision>
  <cp:lastPrinted>2016-04-13T22:28:04Z</cp:lastPrinted>
  <dcterms:created xsi:type="dcterms:W3CDTF">2009-10-06T15:21:47Z</dcterms:created>
  <dcterms:modified xsi:type="dcterms:W3CDTF">2016-04-13T22:32:49Z</dcterms:modified>
</cp:coreProperties>
</file>